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2.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12" r:id="rId2"/>
    <p:sldId id="386" r:id="rId3"/>
    <p:sldId id="385" r:id="rId4"/>
    <p:sldId id="256" r:id="rId5"/>
    <p:sldId id="383" r:id="rId6"/>
    <p:sldId id="257" r:id="rId7"/>
    <p:sldId id="258" r:id="rId8"/>
    <p:sldId id="324" r:id="rId9"/>
    <p:sldId id="325" r:id="rId10"/>
    <p:sldId id="326" r:id="rId11"/>
    <p:sldId id="319" r:id="rId12"/>
    <p:sldId id="320" r:id="rId13"/>
    <p:sldId id="357" r:id="rId14"/>
    <p:sldId id="271" r:id="rId15"/>
    <p:sldId id="354" r:id="rId16"/>
    <p:sldId id="330" r:id="rId17"/>
    <p:sldId id="331" r:id="rId18"/>
    <p:sldId id="273" r:id="rId19"/>
    <p:sldId id="317" r:id="rId20"/>
    <p:sldId id="323" r:id="rId21"/>
    <p:sldId id="328" r:id="rId22"/>
    <p:sldId id="335" r:id="rId23"/>
    <p:sldId id="322" r:id="rId24"/>
    <p:sldId id="337" r:id="rId25"/>
    <p:sldId id="338" r:id="rId26"/>
    <p:sldId id="339" r:id="rId27"/>
    <p:sldId id="329" r:id="rId28"/>
    <p:sldId id="358" r:id="rId29"/>
    <p:sldId id="359" r:id="rId30"/>
    <p:sldId id="360" r:id="rId31"/>
    <p:sldId id="361" r:id="rId32"/>
    <p:sldId id="362" r:id="rId33"/>
    <p:sldId id="363" r:id="rId34"/>
    <p:sldId id="364" r:id="rId35"/>
    <p:sldId id="365" r:id="rId36"/>
    <p:sldId id="382" r:id="rId37"/>
    <p:sldId id="366" r:id="rId38"/>
    <p:sldId id="367" r:id="rId39"/>
    <p:sldId id="368" r:id="rId40"/>
    <p:sldId id="369" r:id="rId41"/>
    <p:sldId id="370" r:id="rId42"/>
    <p:sldId id="371" r:id="rId43"/>
    <p:sldId id="372" r:id="rId44"/>
    <p:sldId id="384" r:id="rId45"/>
    <p:sldId id="373" r:id="rId46"/>
    <p:sldId id="374" r:id="rId47"/>
    <p:sldId id="375" r:id="rId48"/>
    <p:sldId id="376" r:id="rId49"/>
    <p:sldId id="377" r:id="rId50"/>
    <p:sldId id="378" r:id="rId51"/>
    <p:sldId id="379" r:id="rId52"/>
    <p:sldId id="380" r:id="rId53"/>
    <p:sldId id="381" r:id="rId54"/>
    <p:sldId id="259" r:id="rId55"/>
    <p:sldId id="332" r:id="rId56"/>
    <p:sldId id="272" r:id="rId57"/>
    <p:sldId id="274" r:id="rId58"/>
    <p:sldId id="275" r:id="rId59"/>
    <p:sldId id="318" r:id="rId60"/>
    <p:sldId id="340" r:id="rId61"/>
    <p:sldId id="341" r:id="rId62"/>
    <p:sldId id="342" r:id="rId63"/>
    <p:sldId id="343" r:id="rId64"/>
    <p:sldId id="344" r:id="rId65"/>
    <p:sldId id="333" r:id="rId66"/>
    <p:sldId id="334" r:id="rId67"/>
    <p:sldId id="350" r:id="rId68"/>
    <p:sldId id="351" r:id="rId69"/>
    <p:sldId id="352" r:id="rId70"/>
    <p:sldId id="349" r:id="rId71"/>
    <p:sldId id="345" r:id="rId72"/>
    <p:sldId id="348" r:id="rId73"/>
    <p:sldId id="276" r:id="rId74"/>
    <p:sldId id="277" r:id="rId75"/>
    <p:sldId id="279" r:id="rId76"/>
    <p:sldId id="280" r:id="rId77"/>
    <p:sldId id="281" r:id="rId78"/>
    <p:sldId id="282" r:id="rId79"/>
    <p:sldId id="283" r:id="rId80"/>
    <p:sldId id="284" r:id="rId81"/>
    <p:sldId id="315"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5441" autoAdjust="0"/>
  </p:normalViewPr>
  <p:slideViewPr>
    <p:cSldViewPr snapToGrid="0">
      <p:cViewPr varScale="1">
        <p:scale>
          <a:sx n="87" d="100"/>
          <a:sy n="87"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3.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3B1CE-7FB4-4170-958E-5AEC12F433F8}" type="datetimeFigureOut">
              <a:rPr lang="en-US" smtClean="0"/>
              <a:t>9/27/2019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D1C9C-3814-4258-BD05-CF9B7E6588F3}" type="slidenum">
              <a:rPr lang="en-US" smtClean="0"/>
              <a:t>‹#›</a:t>
            </a:fld>
            <a:endParaRPr lang="en-US"/>
          </a:p>
        </p:txBody>
      </p:sp>
    </p:spTree>
    <p:extLst>
      <p:ext uri="{BB962C8B-B14F-4D97-AF65-F5344CB8AC3E}">
        <p14:creationId xmlns:p14="http://schemas.microsoft.com/office/powerpoint/2010/main" val="1787150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8B6EF-D4DB-435D-9FC1-140A37505C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07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8D67A-8F4C-4113-9DB7-F679471B523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223053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8D67A-8F4C-4113-9DB7-F679471B523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2205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8D67A-8F4C-4113-9DB7-F679471B523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248645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8D67A-8F4C-4113-9DB7-F679471B523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249016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28D67A-8F4C-4113-9DB7-F679471B523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195555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8D67A-8F4C-4113-9DB7-F679471B523A}"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27474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8D67A-8F4C-4113-9DB7-F679471B523A}"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391953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8D67A-8F4C-4113-9DB7-F679471B523A}"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13402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8D67A-8F4C-4113-9DB7-F679471B523A}"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178150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28D67A-8F4C-4113-9DB7-F679471B523A}"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410812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28D67A-8F4C-4113-9DB7-F679471B523A}"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3B9C3-97B1-4DE6-9BEA-93F6CC57253B}" type="slidenum">
              <a:rPr lang="en-US" smtClean="0"/>
              <a:t>‹#›</a:t>
            </a:fld>
            <a:endParaRPr lang="en-US"/>
          </a:p>
        </p:txBody>
      </p:sp>
    </p:spTree>
    <p:extLst>
      <p:ext uri="{BB962C8B-B14F-4D97-AF65-F5344CB8AC3E}">
        <p14:creationId xmlns:p14="http://schemas.microsoft.com/office/powerpoint/2010/main" val="383613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8D67A-8F4C-4113-9DB7-F679471B523A}" type="datetimeFigureOut">
              <a:rPr lang="en-US" smtClean="0"/>
              <a:t>9/27/2019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3B9C3-97B1-4DE6-9BEA-93F6CC57253B}" type="slidenum">
              <a:rPr lang="en-US" smtClean="0"/>
              <a:t>‹#›</a:t>
            </a:fld>
            <a:endParaRPr lang="en-US"/>
          </a:p>
        </p:txBody>
      </p:sp>
    </p:spTree>
    <p:extLst>
      <p:ext uri="{BB962C8B-B14F-4D97-AF65-F5344CB8AC3E}">
        <p14:creationId xmlns:p14="http://schemas.microsoft.com/office/powerpoint/2010/main" val="1830894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371513"/>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1192727"/>
            <a:ext cx="12192000" cy="133389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15" y="1493621"/>
            <a:ext cx="2300276" cy="2308614"/>
          </a:xfrm>
          <a:prstGeom prst="rect">
            <a:avLst/>
          </a:prstGeom>
        </p:spPr>
      </p:pic>
      <p:sp>
        <p:nvSpPr>
          <p:cNvPr id="2" name="Title 1"/>
          <p:cNvSpPr>
            <a:spLocks noGrp="1"/>
          </p:cNvSpPr>
          <p:nvPr>
            <p:ph type="ctrTitle"/>
          </p:nvPr>
        </p:nvSpPr>
        <p:spPr>
          <a:xfrm>
            <a:off x="2949400" y="1577118"/>
            <a:ext cx="9242600" cy="862071"/>
          </a:xfrm>
        </p:spPr>
        <p:txBody>
          <a:bodyPr>
            <a:normAutofit fontScale="90000"/>
          </a:bodyPr>
          <a:lstStyle/>
          <a:p>
            <a:pPr algn="l"/>
            <a:r>
              <a:rPr lang="en-US" sz="4800" cap="small" spc="300" dirty="0" smtClean="0">
                <a:solidFill>
                  <a:schemeClr val="bg1"/>
                </a:solidFill>
                <a:latin typeface="Franklin Gothic Demi" panose="020B0703020102020204" pitchFamily="34" charset="0"/>
              </a:rPr>
              <a:t>Reporting Requirements for Multi-State Businesses</a:t>
            </a:r>
            <a:endParaRPr lang="en-US" sz="4800" cap="small" spc="3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3009706" y="2779504"/>
            <a:ext cx="8514347" cy="587837"/>
          </a:xfrm>
        </p:spPr>
        <p:txBody>
          <a:bodyPr>
            <a:noAutofit/>
          </a:bodyPr>
          <a:lstStyle/>
          <a:p>
            <a:pPr algn="l"/>
            <a:r>
              <a:rPr lang="en-US" sz="4000" dirty="0" smtClean="0">
                <a:solidFill>
                  <a:schemeClr val="bg1"/>
                </a:solidFill>
                <a:latin typeface="Franklin Gothic Demi" panose="020B0703020102020204" pitchFamily="34" charset="0"/>
              </a:rPr>
              <a:t>Unitary Combined and Elective Consolidated Returns</a:t>
            </a:r>
            <a:endParaRPr lang="en-US" sz="3200" dirty="0">
              <a:solidFill>
                <a:schemeClr val="bg1"/>
              </a:solidFill>
              <a:latin typeface="Franklin Gothic Demi" panose="020B0703020102020204" pitchFamily="34" charset="0"/>
            </a:endParaRPr>
          </a:p>
        </p:txBody>
      </p:sp>
      <p:sp>
        <p:nvSpPr>
          <p:cNvPr id="13" name="Rectangle 12"/>
          <p:cNvSpPr/>
          <p:nvPr/>
        </p:nvSpPr>
        <p:spPr>
          <a:xfrm>
            <a:off x="0" y="6617368"/>
            <a:ext cx="12192000" cy="104264"/>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 y="6136108"/>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Franklin Gothic Demi" panose="020B0703020102020204" pitchFamily="34" charset="0"/>
                <a:ea typeface="+mn-ea"/>
                <a:cs typeface="+mn-cs"/>
              </a:rPr>
              <a:t>Kentucky Department of Revenue </a:t>
            </a:r>
            <a:r>
              <a:rPr kumimoji="0" lang="en-US" sz="1800" b="0" i="0" u="none" strike="noStrike" kern="1200" cap="none" spc="0" normalizeH="0" baseline="0" noProof="0" dirty="0" smtClean="0">
                <a:ln>
                  <a:noFill/>
                </a:ln>
                <a:solidFill>
                  <a:prstClr val="black"/>
                </a:solidFill>
                <a:effectLst/>
                <a:uLnTx/>
                <a:uFillTx/>
                <a:latin typeface="Franklin Gothic Demi" panose="020B0703020102020204" pitchFamily="34" charset="0"/>
                <a:ea typeface="+mn-ea"/>
                <a:cs typeface="+mn-cs"/>
                <a:sym typeface="Wingdings" panose="05000000000000000000" pitchFamily="2" charset="2"/>
              </a:rPr>
              <a:t> 501 High Street  Frankfort, KY 40601  (502) 564-8139</a:t>
            </a:r>
            <a:endParaRPr kumimoji="0" lang="en-US" sz="18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mn-cs"/>
            </a:endParaRPr>
          </a:p>
        </p:txBody>
      </p:sp>
      <p:sp>
        <p:nvSpPr>
          <p:cNvPr id="15" name="Rectangle 14"/>
          <p:cNvSpPr/>
          <p:nvPr/>
        </p:nvSpPr>
        <p:spPr>
          <a:xfrm>
            <a:off x="0" y="6521373"/>
            <a:ext cx="12192000" cy="54864"/>
          </a:xfrm>
          <a:prstGeom prst="rect">
            <a:avLst/>
          </a:prstGeom>
          <a:solidFill>
            <a:srgbClr val="37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49386" y="4474029"/>
            <a:ext cx="7511143"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For DOR Internal Training Purposes Only</a:t>
            </a:r>
          </a:p>
          <a:p>
            <a:pPr algn="ctr"/>
            <a:r>
              <a:rPr lang="en-US" b="1" dirty="0" smtClean="0">
                <a:latin typeface="Arial" panose="020B0604020202020204" pitchFamily="34" charset="0"/>
                <a:cs typeface="Arial" panose="020B0604020202020204" pitchFamily="34" charset="0"/>
              </a:rPr>
              <a:t>October 2019</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213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782802" y="365125"/>
            <a:ext cx="9570997" cy="1325563"/>
          </a:xfrm>
        </p:spPr>
        <p:txBody>
          <a:bodyPr/>
          <a:lstStyle/>
          <a:p>
            <a:r>
              <a:rPr lang="en-US" dirty="0"/>
              <a:t>What Is a Unitary Business?</a:t>
            </a:r>
          </a:p>
        </p:txBody>
      </p:sp>
      <p:sp>
        <p:nvSpPr>
          <p:cNvPr id="3" name="Content Placeholder 2"/>
          <p:cNvSpPr>
            <a:spLocks noGrp="1"/>
          </p:cNvSpPr>
          <p:nvPr>
            <p:ph idx="1"/>
          </p:nvPr>
        </p:nvSpPr>
        <p:spPr/>
        <p:txBody>
          <a:bodyPr>
            <a:normAutofit/>
          </a:bodyPr>
          <a:lstStyle/>
          <a:p>
            <a:pPr marL="0" indent="0">
              <a:buNone/>
            </a:pPr>
            <a:r>
              <a:rPr lang="en-US" dirty="0"/>
              <a:t> </a:t>
            </a:r>
            <a:endParaRPr lang="en-US" sz="3200" dirty="0" smtClean="0"/>
          </a:p>
          <a:p>
            <a:endParaRPr lang="en-US" dirty="0"/>
          </a:p>
        </p:txBody>
      </p:sp>
      <p:cxnSp>
        <p:nvCxnSpPr>
          <p:cNvPr id="8" name="Straight Connector 7"/>
          <p:cNvCxnSpPr/>
          <p:nvPr/>
        </p:nvCxnSpPr>
        <p:spPr>
          <a:xfrm flipV="1">
            <a:off x="19201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20100" y="2032000"/>
            <a:ext cx="9067799"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Clues that may indicate a unitary business: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Companies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engaged in the same line or similar lines of business.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Companies engaged in different steps of a vertically structured business.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Companies controlled by strong centralized management.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Economies of scale that allow for mutual benefit to companies.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One company exercises significant control over another company or companies.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Companies engaged in intercompany business transactions, particularly relating to products, services, intellectual property, or financing that are significant to the businesses’ operations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286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lstStyle/>
          <a:p>
            <a:r>
              <a:rPr lang="en-US" dirty="0"/>
              <a:t>Who is in the combined group?</a:t>
            </a:r>
          </a:p>
        </p:txBody>
      </p:sp>
      <p:sp>
        <p:nvSpPr>
          <p:cNvPr id="9" name="Content Placeholder 8"/>
          <p:cNvSpPr>
            <a:spLocks noGrp="1"/>
          </p:cNvSpPr>
          <p:nvPr>
            <p:ph idx="1"/>
          </p:nvPr>
        </p:nvSpPr>
        <p:spPr>
          <a:xfrm>
            <a:off x="1782802" y="1825625"/>
            <a:ext cx="9570998" cy="4281262"/>
          </a:xfrm>
        </p:spPr>
        <p:txBody>
          <a:bodyPr>
            <a:normAutofit/>
          </a:bodyPr>
          <a:lstStyle/>
          <a:p>
            <a:r>
              <a:rPr lang="en-US" dirty="0" smtClean="0"/>
              <a:t>A </a:t>
            </a:r>
            <a:r>
              <a:rPr lang="en-US" dirty="0"/>
              <a:t>combined group is the group of all companies that have common ownership and are engaged in a unitary business, where at least one company is subject to the tax imposed by KRS 141.040</a:t>
            </a:r>
            <a:r>
              <a:rPr lang="en-US" dirty="0" smtClean="0"/>
              <a:t>.</a:t>
            </a:r>
          </a:p>
          <a:p>
            <a:r>
              <a:rPr lang="en-US" dirty="0" smtClean="0"/>
              <a:t>A </a:t>
            </a:r>
            <a:r>
              <a:rPr lang="en-US" dirty="0"/>
              <a:t>combined group includes only corporations, the voting stock of which is more than fifty percent (50%) owned, directly or indirectly, by a common owner or owners</a:t>
            </a:r>
            <a:r>
              <a:rPr lang="en-US" dirty="0" smtClean="0"/>
              <a:t>.</a:t>
            </a:r>
          </a:p>
          <a:p>
            <a:r>
              <a:rPr lang="en-US" dirty="0" smtClean="0"/>
              <a:t>The </a:t>
            </a:r>
            <a:r>
              <a:rPr lang="en-US" dirty="0" err="1" smtClean="0"/>
              <a:t>apportionable</a:t>
            </a:r>
            <a:r>
              <a:rPr lang="en-US" dirty="0" smtClean="0"/>
              <a:t> income of a corporation in a combined group includes its distributive share of the income from a pass-through entity of which it is a shareholder or member</a:t>
            </a:r>
            <a:endParaRPr lang="en-US" dirty="0"/>
          </a:p>
          <a:p>
            <a:pPr marL="0" indent="0">
              <a:buNone/>
            </a:pPr>
            <a:endParaRPr lang="en-US" dirty="0"/>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49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lstStyle/>
          <a:p>
            <a:r>
              <a:rPr lang="en-US" dirty="0"/>
              <a:t>Who is in the combined group?</a:t>
            </a:r>
          </a:p>
        </p:txBody>
      </p:sp>
      <p:sp>
        <p:nvSpPr>
          <p:cNvPr id="9" name="Content Placeholder 8"/>
          <p:cNvSpPr>
            <a:spLocks noGrp="1"/>
          </p:cNvSpPr>
          <p:nvPr>
            <p:ph idx="1"/>
          </p:nvPr>
        </p:nvSpPr>
        <p:spPr>
          <a:xfrm>
            <a:off x="1782802" y="1575594"/>
            <a:ext cx="9570998" cy="4880290"/>
          </a:xfrm>
        </p:spPr>
        <p:txBody>
          <a:bodyPr>
            <a:normAutofit fontScale="25000" lnSpcReduction="20000"/>
          </a:bodyPr>
          <a:lstStyle/>
          <a:p>
            <a:r>
              <a:rPr lang="en-US" sz="9600" dirty="0" smtClean="0"/>
              <a:t>Kentucky defines the group on a water’s edge basis, </a:t>
            </a:r>
            <a:r>
              <a:rPr lang="en-US" sz="9600" dirty="0"/>
              <a:t>meaning that entities in the group should be incorporated in </a:t>
            </a:r>
            <a:r>
              <a:rPr lang="en-US" sz="9600" dirty="0" smtClean="0"/>
              <a:t>the </a:t>
            </a:r>
            <a:r>
              <a:rPr lang="en-US" sz="9600" dirty="0"/>
              <a:t>United States, the District of Columbia, or an overseas possession of the United </a:t>
            </a:r>
            <a:r>
              <a:rPr lang="en-US" sz="9600" dirty="0" smtClean="0"/>
              <a:t>States</a:t>
            </a:r>
          </a:p>
          <a:p>
            <a:pPr lvl="1"/>
            <a:r>
              <a:rPr lang="en-US" sz="9600" dirty="0" smtClean="0"/>
              <a:t>Except…</a:t>
            </a:r>
            <a:r>
              <a:rPr lang="en-US" sz="9600" dirty="0"/>
              <a:t>a domestic company that earns 80% or more of its income from foreign sources is excluded from the </a:t>
            </a:r>
            <a:r>
              <a:rPr lang="en-US" sz="9600" dirty="0" smtClean="0"/>
              <a:t>group</a:t>
            </a:r>
          </a:p>
          <a:p>
            <a:r>
              <a:rPr lang="en-US" sz="9600" dirty="0" smtClean="0"/>
              <a:t>The combined group also includes those entities that are part of the unitary business doing business in a tax haven</a:t>
            </a:r>
          </a:p>
          <a:p>
            <a:pPr lvl="1"/>
            <a:r>
              <a:rPr lang="en-US" sz="9600" dirty="0" smtClean="0"/>
              <a:t>But wait…any country with a comprehensive income tax treaty with the United States is not a tax haven</a:t>
            </a:r>
          </a:p>
          <a:p>
            <a:r>
              <a:rPr lang="en-US" sz="9600" dirty="0" smtClean="0"/>
              <a:t>Plus, any </a:t>
            </a:r>
            <a:r>
              <a:rPr lang="en-US" sz="9600" dirty="0"/>
              <a:t>entity that </a:t>
            </a:r>
            <a:r>
              <a:rPr lang="en-US" sz="9600" dirty="0" smtClean="0"/>
              <a:t>derives more </a:t>
            </a:r>
            <a:r>
              <a:rPr lang="en-US" sz="9600" dirty="0"/>
              <a:t>than 20% of its income </a:t>
            </a:r>
            <a:r>
              <a:rPr lang="en-US" sz="9600" dirty="0" smtClean="0"/>
              <a:t>from </a:t>
            </a:r>
            <a:r>
              <a:rPr lang="en-US" sz="9600" dirty="0"/>
              <a:t>other members of the unitary group for “intangible property or service related activities that are deductible against the </a:t>
            </a:r>
            <a:r>
              <a:rPr lang="en-US" sz="9600" dirty="0" err="1"/>
              <a:t>apportionable</a:t>
            </a:r>
            <a:r>
              <a:rPr lang="en-US" sz="9600" dirty="0"/>
              <a:t> income of other members of the combined group” must be included in the combined report to the extent of that income </a:t>
            </a:r>
            <a:r>
              <a:rPr lang="en-US" sz="9600" dirty="0" smtClean="0"/>
              <a:t>[KRS 141.202(8)(b)]</a:t>
            </a:r>
          </a:p>
          <a:p>
            <a:pPr lvl="1"/>
            <a:r>
              <a:rPr lang="en-US" sz="9600" dirty="0" smtClean="0"/>
              <a:t>Unless it is a non-US entity operating in a country with a comprehensive income tax treaty with the United States</a:t>
            </a:r>
          </a:p>
          <a:p>
            <a:pPr marL="0" indent="0">
              <a:buNone/>
            </a:pPr>
            <a:r>
              <a:rPr lang="en-US" dirty="0" smtClean="0"/>
              <a:t>	</a:t>
            </a:r>
            <a:endParaRPr lang="en-US" dirty="0"/>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869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grpSp>
        <p:nvGrpSpPr>
          <p:cNvPr id="3" name="Group 2"/>
          <p:cNvGrpSpPr/>
          <p:nvPr/>
        </p:nvGrpSpPr>
        <p:grpSpPr>
          <a:xfrm>
            <a:off x="1782803" y="253388"/>
            <a:ext cx="10346134" cy="6381689"/>
            <a:chOff x="304800" y="325821"/>
            <a:chExt cx="11824137" cy="6309256"/>
          </a:xfrm>
        </p:grpSpPr>
        <p:sp>
          <p:nvSpPr>
            <p:cNvPr id="4" name="Oval 3"/>
            <p:cNvSpPr/>
            <p:nvPr/>
          </p:nvSpPr>
          <p:spPr>
            <a:xfrm>
              <a:off x="2575034" y="325821"/>
              <a:ext cx="7283669" cy="6106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52951" y="1082566"/>
              <a:ext cx="5927834" cy="47716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72909" y="1645604"/>
              <a:ext cx="4487917" cy="38145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36931" y="507548"/>
              <a:ext cx="2190093" cy="369332"/>
            </a:xfrm>
            <a:prstGeom prst="rect">
              <a:avLst/>
            </a:prstGeom>
            <a:noFill/>
          </p:spPr>
          <p:txBody>
            <a:bodyPr wrap="square" rtlCol="0">
              <a:spAutoFit/>
            </a:bodyPr>
            <a:lstStyle/>
            <a:p>
              <a:r>
                <a:rPr lang="en-US" dirty="0" smtClean="0"/>
                <a:t>Unitary business</a:t>
              </a:r>
            </a:p>
          </p:txBody>
        </p:sp>
        <p:sp>
          <p:nvSpPr>
            <p:cNvPr id="8" name="TextBox 7"/>
            <p:cNvSpPr txBox="1"/>
            <p:nvPr/>
          </p:nvSpPr>
          <p:spPr>
            <a:xfrm>
              <a:off x="4692008" y="1360191"/>
              <a:ext cx="3365937" cy="365140"/>
            </a:xfrm>
            <a:prstGeom prst="rect">
              <a:avLst/>
            </a:prstGeom>
            <a:noFill/>
          </p:spPr>
          <p:txBody>
            <a:bodyPr wrap="square" rtlCol="0">
              <a:spAutoFit/>
            </a:bodyPr>
            <a:lstStyle/>
            <a:p>
              <a:r>
                <a:rPr lang="en-US" dirty="0" smtClean="0"/>
                <a:t>Commonly Controlled (50%)</a:t>
              </a:r>
              <a:endParaRPr lang="en-US" dirty="0"/>
            </a:p>
          </p:txBody>
        </p:sp>
        <p:sp>
          <p:nvSpPr>
            <p:cNvPr id="9" name="TextBox 8"/>
            <p:cNvSpPr txBox="1"/>
            <p:nvPr/>
          </p:nvSpPr>
          <p:spPr>
            <a:xfrm>
              <a:off x="5460995" y="2002956"/>
              <a:ext cx="1677278" cy="369332"/>
            </a:xfrm>
            <a:prstGeom prst="rect">
              <a:avLst/>
            </a:prstGeom>
            <a:noFill/>
          </p:spPr>
          <p:txBody>
            <a:bodyPr wrap="square" rtlCol="0">
              <a:spAutoFit/>
            </a:bodyPr>
            <a:lstStyle/>
            <a:p>
              <a:r>
                <a:rPr lang="en-US" dirty="0" smtClean="0"/>
                <a:t>Water’s Edge</a:t>
              </a:r>
              <a:endParaRPr lang="en-US" dirty="0"/>
            </a:p>
          </p:txBody>
        </p:sp>
        <p:cxnSp>
          <p:nvCxnSpPr>
            <p:cNvPr id="10" name="Straight Arrow Connector 9"/>
            <p:cNvCxnSpPr/>
            <p:nvPr/>
          </p:nvCxnSpPr>
          <p:spPr>
            <a:xfrm>
              <a:off x="1744717" y="1276272"/>
              <a:ext cx="3573515" cy="1897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4800" y="415159"/>
              <a:ext cx="2640723" cy="8611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41836" y="569061"/>
              <a:ext cx="1225769" cy="369332"/>
            </a:xfrm>
            <a:prstGeom prst="rect">
              <a:avLst/>
            </a:prstGeom>
            <a:noFill/>
          </p:spPr>
          <p:txBody>
            <a:bodyPr wrap="square" rtlCol="0">
              <a:spAutoFit/>
            </a:bodyPr>
            <a:lstStyle/>
            <a:p>
              <a:r>
                <a:rPr lang="en-US" dirty="0" smtClean="0"/>
                <a:t>Tax Havens</a:t>
              </a:r>
              <a:endParaRPr lang="en-US" dirty="0"/>
            </a:p>
          </p:txBody>
        </p:sp>
        <p:cxnSp>
          <p:nvCxnSpPr>
            <p:cNvPr id="13" name="Straight Arrow Connector 12"/>
            <p:cNvCxnSpPr/>
            <p:nvPr/>
          </p:nvCxnSpPr>
          <p:spPr>
            <a:xfrm flipV="1">
              <a:off x="2680138" y="4004441"/>
              <a:ext cx="2974428" cy="164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3626" y="5567856"/>
              <a:ext cx="3147848" cy="10672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24110" y="5685505"/>
              <a:ext cx="2125716" cy="646331"/>
            </a:xfrm>
            <a:prstGeom prst="rect">
              <a:avLst/>
            </a:prstGeom>
            <a:noFill/>
          </p:spPr>
          <p:txBody>
            <a:bodyPr wrap="square" rtlCol="0">
              <a:spAutoFit/>
            </a:bodyPr>
            <a:lstStyle/>
            <a:p>
              <a:r>
                <a:rPr lang="en-US" dirty="0" smtClean="0"/>
                <a:t>Proportionate share of income from PTEs</a:t>
              </a:r>
              <a:endParaRPr lang="en-US" dirty="0"/>
            </a:p>
          </p:txBody>
        </p:sp>
        <p:cxnSp>
          <p:nvCxnSpPr>
            <p:cNvPr id="16" name="Straight Arrow Connector 15"/>
            <p:cNvCxnSpPr>
              <a:stCxn id="17" idx="6"/>
            </p:cNvCxnSpPr>
            <p:nvPr/>
          </p:nvCxnSpPr>
          <p:spPr>
            <a:xfrm flipV="1">
              <a:off x="2312280" y="3678623"/>
              <a:ext cx="2900851" cy="88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04800" y="3217140"/>
              <a:ext cx="2007480" cy="10999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228" y="3476230"/>
              <a:ext cx="2152324" cy="578138"/>
            </a:xfrm>
            <a:prstGeom prst="rect">
              <a:avLst/>
            </a:prstGeom>
            <a:noFill/>
          </p:spPr>
          <p:txBody>
            <a:bodyPr wrap="square" rtlCol="0">
              <a:spAutoFit/>
            </a:bodyPr>
            <a:lstStyle/>
            <a:p>
              <a:r>
                <a:rPr lang="en-US" sz="1600" dirty="0" smtClean="0"/>
                <a:t>Income from I/C Intangible &gt; 20%</a:t>
              </a:r>
              <a:endParaRPr lang="en-US" sz="1600" dirty="0"/>
            </a:p>
          </p:txBody>
        </p:sp>
        <p:cxnSp>
          <p:nvCxnSpPr>
            <p:cNvPr id="19" name="Straight Arrow Connector 18"/>
            <p:cNvCxnSpPr/>
            <p:nvPr/>
          </p:nvCxnSpPr>
          <p:spPr>
            <a:xfrm flipV="1">
              <a:off x="6382406" y="1484899"/>
              <a:ext cx="3783725" cy="205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753598" y="845714"/>
              <a:ext cx="2296513" cy="5971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121458" y="845715"/>
              <a:ext cx="2007479" cy="646331"/>
            </a:xfrm>
            <a:prstGeom prst="rect">
              <a:avLst/>
            </a:prstGeom>
            <a:noFill/>
          </p:spPr>
          <p:txBody>
            <a:bodyPr wrap="square" rtlCol="0">
              <a:spAutoFit/>
            </a:bodyPr>
            <a:lstStyle/>
            <a:p>
              <a:r>
                <a:rPr lang="en-US" dirty="0" smtClean="0"/>
                <a:t>&gt;80% income = foreign source</a:t>
              </a:r>
              <a:endParaRPr lang="en-US" dirty="0"/>
            </a:p>
          </p:txBody>
        </p:sp>
        <p:cxnSp>
          <p:nvCxnSpPr>
            <p:cNvPr id="22" name="Straight Arrow Connector 21"/>
            <p:cNvCxnSpPr/>
            <p:nvPr/>
          </p:nvCxnSpPr>
          <p:spPr>
            <a:xfrm flipH="1">
              <a:off x="1012276" y="1276272"/>
              <a:ext cx="164883" cy="647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3626" y="1807779"/>
              <a:ext cx="1371600" cy="6831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36028" y="1866192"/>
              <a:ext cx="1219198" cy="369332"/>
            </a:xfrm>
            <a:prstGeom prst="rect">
              <a:avLst/>
            </a:prstGeom>
            <a:noFill/>
          </p:spPr>
          <p:txBody>
            <a:bodyPr wrap="square" rtlCol="0">
              <a:spAutoFit/>
            </a:bodyPr>
            <a:lstStyle/>
            <a:p>
              <a:r>
                <a:rPr lang="en-US" dirty="0" smtClean="0"/>
                <a:t>Tax treaty</a:t>
              </a:r>
              <a:endParaRPr lang="en-US" dirty="0"/>
            </a:p>
          </p:txBody>
        </p:sp>
      </p:grpSp>
      <p:sp>
        <p:nvSpPr>
          <p:cNvPr id="25" name="TextBox 24"/>
          <p:cNvSpPr txBox="1"/>
          <p:nvPr/>
        </p:nvSpPr>
        <p:spPr>
          <a:xfrm>
            <a:off x="5621615" y="2443376"/>
            <a:ext cx="2305642" cy="2154436"/>
          </a:xfrm>
          <a:prstGeom prst="rect">
            <a:avLst/>
          </a:prstGeom>
          <a:noFill/>
        </p:spPr>
        <p:txBody>
          <a:bodyPr wrap="square" rtlCol="0">
            <a:spAutoFit/>
          </a:bodyPr>
          <a:lstStyle/>
          <a:p>
            <a:pPr algn="ctr"/>
            <a:r>
              <a:rPr lang="en-US" sz="4000" dirty="0" smtClean="0"/>
              <a:t>Combined</a:t>
            </a:r>
          </a:p>
          <a:p>
            <a:pPr algn="ctr"/>
            <a:r>
              <a:rPr lang="en-US" sz="4000" dirty="0" smtClean="0"/>
              <a:t> Group</a:t>
            </a:r>
          </a:p>
          <a:p>
            <a:pPr algn="ctr"/>
            <a:endParaRPr lang="en-US" dirty="0" smtClean="0"/>
          </a:p>
          <a:p>
            <a:pPr algn="ctr"/>
            <a:endParaRPr lang="en-US" dirty="0"/>
          </a:p>
          <a:p>
            <a:pPr algn="ctr"/>
            <a:endParaRPr lang="en-US" dirty="0"/>
          </a:p>
        </p:txBody>
      </p:sp>
      <p:cxnSp>
        <p:nvCxnSpPr>
          <p:cNvPr id="27" name="Straight Arrow Connector 26"/>
          <p:cNvCxnSpPr/>
          <p:nvPr/>
        </p:nvCxnSpPr>
        <p:spPr>
          <a:xfrm flipH="1" flipV="1">
            <a:off x="2401846" y="2443377"/>
            <a:ext cx="25864" cy="734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29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a:t>Who is in the combined group?</a:t>
            </a:r>
          </a:p>
        </p:txBody>
      </p:sp>
      <p:sp>
        <p:nvSpPr>
          <p:cNvPr id="7" name="Content Placeholder 6"/>
          <p:cNvSpPr>
            <a:spLocks noGrp="1"/>
          </p:cNvSpPr>
          <p:nvPr>
            <p:ph idx="1"/>
          </p:nvPr>
        </p:nvSpPr>
        <p:spPr>
          <a:xfrm>
            <a:off x="1910442" y="1825625"/>
            <a:ext cx="9443357" cy="4542518"/>
          </a:xfrm>
        </p:spPr>
        <p:txBody>
          <a:bodyPr>
            <a:normAutofit fontScale="77500" lnSpcReduction="20000"/>
          </a:bodyPr>
          <a:lstStyle/>
          <a:p>
            <a:r>
              <a:rPr lang="en-US" sz="3600" dirty="0"/>
              <a:t>From the audit point of view</a:t>
            </a:r>
            <a:r>
              <a:rPr lang="en-US" sz="3600" dirty="0" smtClean="0"/>
              <a:t>:</a:t>
            </a:r>
          </a:p>
          <a:p>
            <a:pPr lvl="1"/>
            <a:r>
              <a:rPr lang="en-US" sz="3200" dirty="0" smtClean="0"/>
              <a:t>An entity is included in the combined group:</a:t>
            </a:r>
            <a:endParaRPr lang="en-US" sz="3200" dirty="0"/>
          </a:p>
          <a:p>
            <a:pPr lvl="2"/>
            <a:r>
              <a:rPr lang="en-US" sz="3600" dirty="0" smtClean="0"/>
              <a:t>If it is a corporation (or a pass-through entity electing to be taxed as a corporation)</a:t>
            </a:r>
          </a:p>
          <a:p>
            <a:pPr lvl="2"/>
            <a:r>
              <a:rPr lang="en-US" sz="3600" dirty="0" smtClean="0"/>
              <a:t>The affiliation schedule (Schedule U2) shows &gt;50% ownership structure</a:t>
            </a:r>
          </a:p>
          <a:p>
            <a:pPr lvl="1"/>
            <a:r>
              <a:rPr lang="en-US" sz="4000" dirty="0" smtClean="0"/>
              <a:t>HOWEVER:</a:t>
            </a:r>
          </a:p>
          <a:p>
            <a:pPr lvl="2"/>
            <a:r>
              <a:rPr lang="en-US" sz="3600" dirty="0" smtClean="0"/>
              <a:t>The exact composition of a combined group depends on the fact pattern for each particular taxpayer</a:t>
            </a:r>
          </a:p>
          <a:p>
            <a:pPr lvl="2"/>
            <a:r>
              <a:rPr lang="en-US" sz="3600" dirty="0" smtClean="0"/>
              <a:t>DOR desk auditors generally will not have access to the in-depth corporate information required to determine which entities properly belong in the combined group</a:t>
            </a:r>
          </a:p>
          <a:p>
            <a:pPr lvl="1"/>
            <a:endParaRPr lang="en-US" dirty="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273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lstStyle/>
          <a:p>
            <a:r>
              <a:rPr lang="en-US" dirty="0" smtClean="0"/>
              <a:t>The </a:t>
            </a:r>
            <a:r>
              <a:rPr lang="en-US" dirty="0"/>
              <a:t>combined </a:t>
            </a:r>
            <a:r>
              <a:rPr lang="en-US" dirty="0" smtClean="0"/>
              <a:t>group</a:t>
            </a:r>
            <a:endParaRPr lang="en-US" dirty="0"/>
          </a:p>
        </p:txBody>
      </p:sp>
      <p:sp>
        <p:nvSpPr>
          <p:cNvPr id="9" name="Content Placeholder 8"/>
          <p:cNvSpPr>
            <a:spLocks noGrp="1"/>
          </p:cNvSpPr>
          <p:nvPr>
            <p:ph idx="1"/>
          </p:nvPr>
        </p:nvSpPr>
        <p:spPr>
          <a:xfrm>
            <a:off x="1782802" y="1825625"/>
            <a:ext cx="9570998" cy="4281262"/>
          </a:xfrm>
        </p:spPr>
        <p:txBody>
          <a:bodyPr>
            <a:normAutofit fontScale="77500" lnSpcReduction="20000"/>
          </a:bodyPr>
          <a:lstStyle/>
          <a:p>
            <a:r>
              <a:rPr lang="en-US" sz="4000" dirty="0" smtClean="0"/>
              <a:t>Membership in a combined group is divided between taxpayer members and non-taxpayer members</a:t>
            </a:r>
          </a:p>
          <a:p>
            <a:pPr lvl="1"/>
            <a:r>
              <a:rPr lang="en-US" sz="3600" dirty="0" smtClean="0"/>
              <a:t>“</a:t>
            </a:r>
            <a:r>
              <a:rPr lang="en-US" sz="3600" dirty="0"/>
              <a:t>T</a:t>
            </a:r>
            <a:r>
              <a:rPr lang="en-US" sz="3600" dirty="0" smtClean="0"/>
              <a:t>axpayer members” are those subject to KY tax (i.e. corporations with nexus in KY)</a:t>
            </a:r>
          </a:p>
          <a:p>
            <a:pPr lvl="1"/>
            <a:r>
              <a:rPr lang="en-US" sz="3600" dirty="0" smtClean="0"/>
              <a:t>Non-taxpayer members participate in the unitary business but are not subject to tax in KY</a:t>
            </a:r>
          </a:p>
          <a:p>
            <a:r>
              <a:rPr lang="en-US" sz="4000" dirty="0" smtClean="0"/>
              <a:t>All </a:t>
            </a:r>
            <a:r>
              <a:rPr lang="en-US" sz="4000" i="1" dirty="0" smtClean="0"/>
              <a:t>taxpayer members </a:t>
            </a:r>
            <a:r>
              <a:rPr lang="en-US" sz="4000" dirty="0" smtClean="0"/>
              <a:t>must have a Kentucky Corporate account number</a:t>
            </a:r>
          </a:p>
          <a:p>
            <a:pPr lvl="1"/>
            <a:r>
              <a:rPr lang="en-US" sz="3600" dirty="0" smtClean="0"/>
              <a:t>Non-taxpayer members are not required to register and obtain a Kentucky CP/LLET number</a:t>
            </a:r>
          </a:p>
          <a:p>
            <a:pPr marL="0" indent="0">
              <a:buNone/>
            </a:pPr>
            <a:r>
              <a:rPr lang="en-US" dirty="0" smtClean="0"/>
              <a:t>	</a:t>
            </a:r>
            <a:endParaRPr lang="en-US" dirty="0"/>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775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lstStyle/>
          <a:p>
            <a:r>
              <a:rPr lang="en-US" dirty="0" smtClean="0"/>
              <a:t>What is </a:t>
            </a:r>
            <a:r>
              <a:rPr lang="en-US" dirty="0" err="1" smtClean="0"/>
              <a:t>apportionable</a:t>
            </a:r>
            <a:r>
              <a:rPr lang="en-US" dirty="0" smtClean="0"/>
              <a:t> income?</a:t>
            </a:r>
            <a:endParaRPr lang="en-US" dirty="0"/>
          </a:p>
        </p:txBody>
      </p:sp>
      <p:sp>
        <p:nvSpPr>
          <p:cNvPr id="9" name="Content Placeholder 8"/>
          <p:cNvSpPr>
            <a:spLocks noGrp="1"/>
          </p:cNvSpPr>
          <p:nvPr>
            <p:ph idx="1"/>
          </p:nvPr>
        </p:nvSpPr>
        <p:spPr>
          <a:xfrm>
            <a:off x="1782802" y="1575594"/>
            <a:ext cx="9570998" cy="5001052"/>
          </a:xfrm>
        </p:spPr>
        <p:txBody>
          <a:bodyPr>
            <a:normAutofit/>
          </a:bodyPr>
          <a:lstStyle/>
          <a:p>
            <a:r>
              <a:rPr lang="en-US" dirty="0" smtClean="0"/>
              <a:t>Updated terminology for “business income”</a:t>
            </a:r>
          </a:p>
          <a:p>
            <a:r>
              <a:rPr lang="en-US" dirty="0" err="1" smtClean="0"/>
              <a:t>Apportionable</a:t>
            </a:r>
            <a:r>
              <a:rPr lang="en-US" dirty="0" smtClean="0"/>
              <a:t> income is income arising from the normal course of the unitary business’s activities</a:t>
            </a:r>
          </a:p>
          <a:p>
            <a:r>
              <a:rPr lang="en-US" dirty="0"/>
              <a:t>The </a:t>
            </a:r>
            <a:r>
              <a:rPr lang="en-US" dirty="0" err="1"/>
              <a:t>apportionable</a:t>
            </a:r>
            <a:r>
              <a:rPr lang="en-US" dirty="0"/>
              <a:t> </a:t>
            </a:r>
            <a:r>
              <a:rPr lang="en-US" dirty="0" smtClean="0"/>
              <a:t>income </a:t>
            </a:r>
            <a:r>
              <a:rPr lang="en-US" dirty="0"/>
              <a:t>of the combined group is the sum of the </a:t>
            </a:r>
            <a:r>
              <a:rPr lang="en-US" dirty="0" smtClean="0"/>
              <a:t>separate net incomes </a:t>
            </a:r>
            <a:r>
              <a:rPr lang="en-US" dirty="0"/>
              <a:t>of all members of the combined group, including </a:t>
            </a:r>
            <a:r>
              <a:rPr lang="en-US" dirty="0" smtClean="0"/>
              <a:t>taxpayer </a:t>
            </a:r>
            <a:r>
              <a:rPr lang="en-US" dirty="0"/>
              <a:t>and </a:t>
            </a:r>
            <a:r>
              <a:rPr lang="en-US" dirty="0" err="1" smtClean="0"/>
              <a:t>nontaxpayer</a:t>
            </a:r>
            <a:r>
              <a:rPr lang="en-US" dirty="0" smtClean="0"/>
              <a:t> members.</a:t>
            </a:r>
          </a:p>
          <a:p>
            <a:r>
              <a:rPr lang="en-US" dirty="0" smtClean="0"/>
              <a:t>Each </a:t>
            </a:r>
            <a:r>
              <a:rPr lang="en-US" dirty="0"/>
              <a:t>member of the combined group calculates its net income as if it were filing a separate Kentucky corporate income tax </a:t>
            </a:r>
            <a:r>
              <a:rPr lang="en-US" dirty="0" smtClean="0"/>
              <a:t>return (with some exceptions in the treatment of gains and losses and charitable contributions)</a:t>
            </a:r>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260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lstStyle/>
          <a:p>
            <a:r>
              <a:rPr lang="en-US" dirty="0" smtClean="0"/>
              <a:t>What is </a:t>
            </a:r>
            <a:r>
              <a:rPr lang="en-US" dirty="0" err="1" smtClean="0"/>
              <a:t>apportionable</a:t>
            </a:r>
            <a:r>
              <a:rPr lang="en-US" dirty="0" smtClean="0"/>
              <a:t> income?</a:t>
            </a:r>
            <a:endParaRPr lang="en-US" dirty="0"/>
          </a:p>
        </p:txBody>
      </p:sp>
      <p:sp>
        <p:nvSpPr>
          <p:cNvPr id="9" name="Content Placeholder 8"/>
          <p:cNvSpPr>
            <a:spLocks noGrp="1"/>
          </p:cNvSpPr>
          <p:nvPr>
            <p:ph idx="1"/>
          </p:nvPr>
        </p:nvSpPr>
        <p:spPr>
          <a:xfrm>
            <a:off x="1782802" y="1575594"/>
            <a:ext cx="9570998" cy="5001052"/>
          </a:xfrm>
        </p:spPr>
        <p:txBody>
          <a:bodyPr>
            <a:normAutofit lnSpcReduction="10000"/>
          </a:bodyPr>
          <a:lstStyle/>
          <a:p>
            <a:r>
              <a:rPr lang="en-US" dirty="0" smtClean="0"/>
              <a:t>Items not included in </a:t>
            </a:r>
            <a:r>
              <a:rPr lang="en-US" dirty="0" err="1" smtClean="0"/>
              <a:t>apportionable</a:t>
            </a:r>
            <a:r>
              <a:rPr lang="en-US" dirty="0" smtClean="0"/>
              <a:t> income:</a:t>
            </a:r>
          </a:p>
          <a:p>
            <a:pPr lvl="1"/>
            <a:r>
              <a:rPr lang="en-US" sz="2800" dirty="0" smtClean="0"/>
              <a:t>Allocated non-</a:t>
            </a:r>
            <a:r>
              <a:rPr lang="en-US" sz="2800" dirty="0" err="1" smtClean="0"/>
              <a:t>apportionable</a:t>
            </a:r>
            <a:r>
              <a:rPr lang="en-US" sz="2800" dirty="0" smtClean="0"/>
              <a:t> income (FKA non-business income), less any related expense or loss</a:t>
            </a:r>
          </a:p>
          <a:p>
            <a:pPr lvl="1"/>
            <a:r>
              <a:rPr lang="en-US" sz="2800" dirty="0"/>
              <a:t>Allocated income sourced to Kentucky from sale or exchange of capital assets and from involuntary conversions</a:t>
            </a:r>
          </a:p>
          <a:p>
            <a:pPr lvl="1"/>
            <a:r>
              <a:rPr lang="en-US" sz="2800" dirty="0" smtClean="0"/>
              <a:t>Separately apportioned income derived from participation in another unitary business</a:t>
            </a:r>
          </a:p>
          <a:p>
            <a:pPr lvl="2"/>
            <a:r>
              <a:rPr lang="en-US" sz="2800" dirty="0" smtClean="0"/>
              <a:t>Yes, an affiliate could be a member of more than one unitary business</a:t>
            </a:r>
            <a:endParaRPr lang="en-US" sz="2800" dirty="0"/>
          </a:p>
          <a:p>
            <a:pPr lvl="1"/>
            <a:r>
              <a:rPr lang="en-US" sz="2800" dirty="0" smtClean="0"/>
              <a:t>Separately apportioned income from a distinct business activity conducted wholly by the taxpayer</a:t>
            </a:r>
          </a:p>
          <a:p>
            <a:pPr lvl="1"/>
            <a:r>
              <a:rPr lang="en-US" sz="2800" dirty="0" smtClean="0"/>
              <a:t>Separately apportioned share of income from sale or exchange of capital assets and from involuntary conversions</a:t>
            </a:r>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907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Unitary Combined</a:t>
            </a:r>
            <a:endParaRPr lang="en-US" dirty="0"/>
          </a:p>
        </p:txBody>
      </p:sp>
      <p:sp>
        <p:nvSpPr>
          <p:cNvPr id="8" name="Content Placeholder 7"/>
          <p:cNvSpPr>
            <a:spLocks noGrp="1"/>
          </p:cNvSpPr>
          <p:nvPr>
            <p:ph idx="1"/>
          </p:nvPr>
        </p:nvSpPr>
        <p:spPr>
          <a:xfrm>
            <a:off x="2034402" y="1825625"/>
            <a:ext cx="9319398" cy="4351338"/>
          </a:xfrm>
        </p:spPr>
        <p:txBody>
          <a:bodyPr>
            <a:normAutofit/>
          </a:bodyPr>
          <a:lstStyle/>
          <a:p>
            <a:r>
              <a:rPr lang="en-US" dirty="0" smtClean="0"/>
              <a:t>The impact of the change from mandatory nexus to unitary combined:</a:t>
            </a:r>
          </a:p>
          <a:p>
            <a:pPr lvl="1"/>
            <a:r>
              <a:rPr lang="en-US" sz="2800" dirty="0" smtClean="0"/>
              <a:t>Each taxpayer member will calculate its own apportionment factor under unitary combined</a:t>
            </a:r>
          </a:p>
          <a:p>
            <a:pPr lvl="1"/>
            <a:r>
              <a:rPr lang="en-US" sz="2800" dirty="0" smtClean="0"/>
              <a:t>Will increase the denominator (sales everywhere) of the apportionment factor by including entities that do not have sales in Kentucky… so apportionment factors will generally get smaller</a:t>
            </a:r>
          </a:p>
          <a:p>
            <a:pPr lvl="1"/>
            <a:r>
              <a:rPr lang="en-US" sz="2800" dirty="0" smtClean="0"/>
              <a:t>But it will also increase the </a:t>
            </a:r>
            <a:r>
              <a:rPr lang="en-US" sz="2800" dirty="0" err="1" smtClean="0"/>
              <a:t>apportionable</a:t>
            </a:r>
            <a:r>
              <a:rPr lang="en-US" sz="2800" dirty="0" smtClean="0"/>
              <a:t> income starting point</a:t>
            </a:r>
            <a:endParaRPr lang="en-US" sz="2800" dirty="0"/>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652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Unitary Combined</a:t>
            </a:r>
            <a:endParaRPr lang="en-US" dirty="0"/>
          </a:p>
        </p:txBody>
      </p:sp>
      <p:sp>
        <p:nvSpPr>
          <p:cNvPr id="8" name="Content Placeholder 7"/>
          <p:cNvSpPr>
            <a:spLocks noGrp="1"/>
          </p:cNvSpPr>
          <p:nvPr>
            <p:ph idx="1"/>
          </p:nvPr>
        </p:nvSpPr>
        <p:spPr>
          <a:xfrm>
            <a:off x="2034402" y="1825625"/>
            <a:ext cx="9067800" cy="4351338"/>
          </a:xfrm>
        </p:spPr>
        <p:txBody>
          <a:bodyPr>
            <a:normAutofit/>
          </a:bodyPr>
          <a:lstStyle/>
          <a:p>
            <a:pPr marL="457200" lvl="1" indent="0" algn="ctr">
              <a:buNone/>
            </a:pPr>
            <a:r>
              <a:rPr lang="en-US" sz="3200" dirty="0" smtClean="0"/>
              <a:t>Calculation of the apportionment factor*:</a:t>
            </a:r>
          </a:p>
          <a:p>
            <a:pPr lvl="2"/>
            <a:endParaRPr lang="en-US" sz="2800" dirty="0" smtClean="0"/>
          </a:p>
          <a:p>
            <a:pPr marL="914400" lvl="2" indent="0" algn="ctr">
              <a:buNone/>
            </a:pPr>
            <a:r>
              <a:rPr lang="en-US" sz="2800" u="sng" dirty="0" smtClean="0"/>
              <a:t>Taxpayer Member’s KY Receipts</a:t>
            </a:r>
          </a:p>
          <a:p>
            <a:pPr marL="914400" lvl="2" indent="0" algn="ctr">
              <a:buNone/>
            </a:pPr>
            <a:r>
              <a:rPr lang="en-US" sz="2800" dirty="0" smtClean="0"/>
              <a:t>All Members’ Receipts Associated with the Unitary Business</a:t>
            </a:r>
          </a:p>
          <a:p>
            <a:pPr marL="914400" lvl="2" indent="0" algn="ctr">
              <a:buNone/>
            </a:pPr>
            <a:endParaRPr lang="en-US" sz="2800" dirty="0"/>
          </a:p>
          <a:p>
            <a:pPr marL="914400" lvl="2" indent="0">
              <a:buNone/>
            </a:pPr>
            <a:r>
              <a:rPr lang="en-US" sz="1800" dirty="0" smtClean="0"/>
              <a:t>*Unless the company is a provider and uses 3-factor apportionment</a:t>
            </a:r>
          </a:p>
          <a:p>
            <a:pPr marL="914400" lvl="2" indent="0">
              <a:buNone/>
            </a:pPr>
            <a:endParaRPr lang="en-US" sz="1800" dirty="0" smtClean="0"/>
          </a:p>
          <a:p>
            <a:pPr marL="914400" lvl="2" indent="0">
              <a:buNone/>
            </a:pPr>
            <a:r>
              <a:rPr lang="en-US" sz="2400" dirty="0" smtClean="0"/>
              <a:t>Remember:  </a:t>
            </a:r>
            <a:r>
              <a:rPr lang="en-US" sz="2400" smtClean="0"/>
              <a:t>	Single-receipts </a:t>
            </a:r>
            <a:r>
              <a:rPr lang="en-US" sz="2400" dirty="0" smtClean="0"/>
              <a:t>factor (in most cases)</a:t>
            </a:r>
          </a:p>
          <a:p>
            <a:pPr marL="914400" lvl="2" indent="0">
              <a:buNone/>
            </a:pPr>
            <a:r>
              <a:rPr lang="en-US" sz="2400" dirty="0"/>
              <a:t>	</a:t>
            </a:r>
            <a:r>
              <a:rPr lang="en-US" sz="2400" dirty="0" smtClean="0"/>
              <a:t>	Market-based sourcing</a:t>
            </a:r>
            <a:endParaRPr lang="en-US" sz="2400" dirty="0"/>
          </a:p>
          <a:p>
            <a:pPr lvl="2"/>
            <a:endParaRPr lang="en-US" sz="1800" dirty="0" smtClean="0"/>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2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smtClean="0">
                <a:solidFill>
                  <a:prstClr val="black"/>
                </a:solidFill>
              </a:rPr>
              <a:t>HB</a:t>
            </a: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1"/>
          <p:cNvSpPr txBox="1">
            <a:spLocks/>
          </p:cNvSpPr>
          <p:nvPr/>
        </p:nvSpPr>
        <p:spPr>
          <a:xfrm>
            <a:off x="1782803" y="676275"/>
            <a:ext cx="9067800" cy="1325563"/>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smtClean="0"/>
              <a:t>Disclaimer</a:t>
            </a:r>
            <a:endParaRPr lang="en-US" sz="4400" dirty="0"/>
          </a:p>
        </p:txBody>
      </p:sp>
      <p:cxnSp>
        <p:nvCxnSpPr>
          <p:cNvPr id="8" name="Straight Connector 7"/>
          <p:cNvCxnSpPr/>
          <p:nvPr/>
        </p:nvCxnSpPr>
        <p:spPr>
          <a:xfrm flipV="1">
            <a:off x="1935550" y="200183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70899" y="2579914"/>
            <a:ext cx="9067799" cy="3378361"/>
          </a:xfrm>
          <a:prstGeom prst="rect">
            <a:avLst/>
          </a:prstGeom>
          <a:noFill/>
        </p:spPr>
        <p:txBody>
          <a:bodyPr wrap="square" rtlCol="0">
            <a:spAutoFit/>
          </a:bodyPr>
          <a:lstStyle/>
          <a:p>
            <a:r>
              <a:rPr lang="en-US" i="1" dirty="0"/>
              <a:t>The information in this </a:t>
            </a:r>
            <a:r>
              <a:rPr lang="en-US" i="1" dirty="0" smtClean="0"/>
              <a:t>presentation </a:t>
            </a:r>
            <a:r>
              <a:rPr lang="en-US" i="1" dirty="0"/>
              <a:t>is for educational and informational purposes only and does not constitute legal advice. Information is presented as an overall review that is subject to law changes and may not apply to all states. For accurate information on issues related to </a:t>
            </a:r>
            <a:r>
              <a:rPr lang="en-US" i="1" dirty="0" smtClean="0"/>
              <a:t>combined unitary and elective consolidated filing, </a:t>
            </a:r>
            <a:r>
              <a:rPr lang="en-US" i="1" dirty="0"/>
              <a:t>please reference </a:t>
            </a:r>
            <a:r>
              <a:rPr lang="en-US" i="1" dirty="0" smtClean="0"/>
              <a:t>KRS 141.201, KRS 141.202, 103 KAR 16:200, and 103 KAR 16:400. </a:t>
            </a:r>
            <a:endParaRPr lang="en-US" dirty="0"/>
          </a:p>
          <a:p>
            <a:r>
              <a:rPr lang="en-US" i="1" dirty="0"/>
              <a:t> </a:t>
            </a:r>
            <a:endParaRPr lang="en-US" dirty="0"/>
          </a:p>
          <a:p>
            <a:r>
              <a:rPr lang="en-US" i="1" dirty="0"/>
              <a:t>Information in this </a:t>
            </a:r>
            <a:r>
              <a:rPr lang="en-US" i="1" dirty="0" smtClean="0"/>
              <a:t>presentation is </a:t>
            </a:r>
            <a:r>
              <a:rPr lang="en-US" i="1" dirty="0"/>
              <a:t>believed to be accurate as of the date of publication. In the event that any information in this </a:t>
            </a:r>
            <a:r>
              <a:rPr lang="en-US" i="1" dirty="0" smtClean="0"/>
              <a:t>presentation </a:t>
            </a:r>
            <a:r>
              <a:rPr lang="en-US" i="1" dirty="0"/>
              <a:t>is later determined to be in error, this </a:t>
            </a:r>
            <a:r>
              <a:rPr lang="en-US" i="1" dirty="0" smtClean="0"/>
              <a:t>presentation </a:t>
            </a:r>
            <a:r>
              <a:rPr lang="en-US" i="1" dirty="0"/>
              <a:t>cannot be used by taxpayers in supporting a specific position or issue before the Department of Revenue, as it does not have the statutory or regulatory authority.</a:t>
            </a:r>
            <a:endParaRPr lang="en-US" dirty="0"/>
          </a:p>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spTree>
    <p:extLst>
      <p:ext uri="{BB962C8B-B14F-4D97-AF65-F5344CB8AC3E}">
        <p14:creationId xmlns:p14="http://schemas.microsoft.com/office/powerpoint/2010/main" val="1821039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Unitary Combined</a:t>
            </a:r>
            <a:endParaRPr lang="en-US" dirty="0"/>
          </a:p>
        </p:txBody>
      </p:sp>
      <p:sp>
        <p:nvSpPr>
          <p:cNvPr id="8" name="Content Placeholder 7"/>
          <p:cNvSpPr>
            <a:spLocks noGrp="1"/>
          </p:cNvSpPr>
          <p:nvPr>
            <p:ph idx="1"/>
          </p:nvPr>
        </p:nvSpPr>
        <p:spPr>
          <a:xfrm>
            <a:off x="2034402" y="1825625"/>
            <a:ext cx="9319398" cy="4351338"/>
          </a:xfrm>
        </p:spPr>
        <p:txBody>
          <a:bodyPr>
            <a:normAutofit/>
          </a:bodyPr>
          <a:lstStyle/>
          <a:p>
            <a:r>
              <a:rPr lang="en-US" sz="3600" dirty="0" smtClean="0"/>
              <a:t>Calculation of the apportionment factor:</a:t>
            </a:r>
          </a:p>
          <a:p>
            <a:pPr lvl="1"/>
            <a:r>
              <a:rPr lang="en-US" sz="3200" dirty="0" smtClean="0"/>
              <a:t>The sales of a pass-through entity are included in a corporate partner’s or member’s apportionment calculation according to the partner’s or member’s distributive share of the PTE’s income</a:t>
            </a:r>
          </a:p>
          <a:p>
            <a:pPr lvl="1"/>
            <a:r>
              <a:rPr lang="en-US" sz="3200" dirty="0" smtClean="0"/>
              <a:t>A 10% corporate partner of a PTE with $50 of sales in KY and $100 of sales everywhere would add $5 of KY sales to its apportionment factor numerator and $10 of sales everywhere to the denominator</a:t>
            </a:r>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342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Unitary Combined Example</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57304309"/>
              </p:ext>
            </p:extLst>
          </p:nvPr>
        </p:nvGraphicFramePr>
        <p:xfrm>
          <a:off x="1975756" y="2814821"/>
          <a:ext cx="8980354" cy="3624240"/>
        </p:xfrm>
        <a:graphic>
          <a:graphicData uri="http://schemas.openxmlformats.org/drawingml/2006/table">
            <a:tbl>
              <a:tblPr firstRow="1" firstCol="1" bandRow="1">
                <a:tableStyleId>{5C22544A-7EE6-4342-B048-85BDC9FD1C3A}</a:tableStyleId>
              </a:tblPr>
              <a:tblGrid>
                <a:gridCol w="1186085">
                  <a:extLst>
                    <a:ext uri="{9D8B030D-6E8A-4147-A177-3AD203B41FA5}">
                      <a16:colId xmlns:a16="http://schemas.microsoft.com/office/drawing/2014/main" val="3466616410"/>
                    </a:ext>
                  </a:extLst>
                </a:gridCol>
                <a:gridCol w="1378359">
                  <a:extLst>
                    <a:ext uri="{9D8B030D-6E8A-4147-A177-3AD203B41FA5}">
                      <a16:colId xmlns:a16="http://schemas.microsoft.com/office/drawing/2014/main" val="3308367969"/>
                    </a:ext>
                  </a:extLst>
                </a:gridCol>
                <a:gridCol w="1283182">
                  <a:extLst>
                    <a:ext uri="{9D8B030D-6E8A-4147-A177-3AD203B41FA5}">
                      <a16:colId xmlns:a16="http://schemas.microsoft.com/office/drawing/2014/main" val="896638272"/>
                    </a:ext>
                  </a:extLst>
                </a:gridCol>
                <a:gridCol w="1283182">
                  <a:extLst>
                    <a:ext uri="{9D8B030D-6E8A-4147-A177-3AD203B41FA5}">
                      <a16:colId xmlns:a16="http://schemas.microsoft.com/office/drawing/2014/main" val="989973987"/>
                    </a:ext>
                  </a:extLst>
                </a:gridCol>
                <a:gridCol w="1178120">
                  <a:extLst>
                    <a:ext uri="{9D8B030D-6E8A-4147-A177-3AD203B41FA5}">
                      <a16:colId xmlns:a16="http://schemas.microsoft.com/office/drawing/2014/main" val="2323757252"/>
                    </a:ext>
                  </a:extLst>
                </a:gridCol>
                <a:gridCol w="1388244">
                  <a:extLst>
                    <a:ext uri="{9D8B030D-6E8A-4147-A177-3AD203B41FA5}">
                      <a16:colId xmlns:a16="http://schemas.microsoft.com/office/drawing/2014/main" val="1625234499"/>
                    </a:ext>
                  </a:extLst>
                </a:gridCol>
                <a:gridCol w="1283182">
                  <a:extLst>
                    <a:ext uri="{9D8B030D-6E8A-4147-A177-3AD203B41FA5}">
                      <a16:colId xmlns:a16="http://schemas.microsoft.com/office/drawing/2014/main" val="2501875486"/>
                    </a:ext>
                  </a:extLst>
                </a:gridCol>
              </a:tblGrid>
              <a:tr h="967408">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KY net</a:t>
                      </a:r>
                      <a:r>
                        <a:rPr lang="en-US" sz="1600" baseline="0" dirty="0" smtClean="0">
                          <a:effectLst/>
                        </a:rPr>
                        <a:t> </a:t>
                      </a:r>
                      <a:r>
                        <a:rPr lang="en-US" sz="1600" baseline="0" dirty="0" err="1" smtClean="0">
                          <a:effectLst/>
                        </a:rPr>
                        <a:t>apportionableincome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Kentucky receipts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Group’s </a:t>
                      </a:r>
                      <a:r>
                        <a:rPr lang="en-US" sz="1600" dirty="0" smtClean="0">
                          <a:effectLst/>
                        </a:rPr>
                        <a:t>total unitary business receipts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Entity’s </a:t>
                      </a:r>
                      <a:r>
                        <a:rPr lang="en-US" sz="1600" dirty="0" err="1">
                          <a:effectLst/>
                        </a:rPr>
                        <a:t>a</a:t>
                      </a:r>
                      <a:r>
                        <a:rPr lang="en-US" sz="1600" dirty="0" err="1" smtClean="0">
                          <a:effectLst/>
                        </a:rPr>
                        <a:t>pport</a:t>
                      </a:r>
                      <a:r>
                        <a:rPr lang="en-US" sz="1600" dirty="0">
                          <a:effectLst/>
                        </a:rPr>
                        <a:t>. </a:t>
                      </a:r>
                      <a:r>
                        <a:rPr lang="en-US" sz="1600" dirty="0" smtClean="0">
                          <a:effectLst/>
                        </a:rPr>
                        <a:t>factor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Group </a:t>
                      </a:r>
                      <a:r>
                        <a:rPr lang="en-US" sz="1600" dirty="0" err="1" smtClean="0">
                          <a:effectLst/>
                        </a:rPr>
                        <a:t>apportionable</a:t>
                      </a:r>
                      <a:r>
                        <a:rPr lang="en-US" sz="1600" dirty="0" smtClean="0">
                          <a:effectLst/>
                        </a:rPr>
                        <a:t> income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Member’s </a:t>
                      </a:r>
                      <a:r>
                        <a:rPr lang="en-US" sz="1600" dirty="0" smtClean="0">
                          <a:effectLst/>
                        </a:rPr>
                        <a:t>apportioned </a:t>
                      </a:r>
                      <a:r>
                        <a:rPr lang="en-US" sz="1600" dirty="0">
                          <a:effectLst/>
                        </a:rPr>
                        <a:t>share of group income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255937"/>
                  </a:ext>
                </a:extLst>
              </a:tr>
              <a:tr h="579908">
                <a:tc>
                  <a:txBody>
                    <a:bodyPr/>
                    <a:lstStyle/>
                    <a:p>
                      <a:pPr marL="0" marR="0">
                        <a:lnSpc>
                          <a:spcPct val="107000"/>
                        </a:lnSpc>
                        <a:spcBef>
                          <a:spcPts val="0"/>
                        </a:spcBef>
                        <a:spcAft>
                          <a:spcPts val="0"/>
                        </a:spcAft>
                      </a:pPr>
                      <a:r>
                        <a:rPr lang="en-US" sz="1800">
                          <a:effectLst/>
                        </a:rPr>
                        <a:t>Corp  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$50,000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$120,000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659633"/>
                  </a:ext>
                </a:extLst>
              </a:tr>
              <a:tr h="579908">
                <a:tc>
                  <a:txBody>
                    <a:bodyPr/>
                    <a:lstStyle/>
                    <a:p>
                      <a:pPr marL="0" marR="0">
                        <a:lnSpc>
                          <a:spcPct val="107000"/>
                        </a:lnSpc>
                        <a:spcBef>
                          <a:spcPts val="0"/>
                        </a:spcBef>
                        <a:spcAft>
                          <a:spcPts val="0"/>
                        </a:spcAft>
                      </a:pPr>
                      <a:r>
                        <a:rPr lang="en-US" sz="1800">
                          <a:effectLst/>
                        </a:rPr>
                        <a:t>Corp 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$20,000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60,000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04652"/>
                  </a:ext>
                </a:extLst>
              </a:tr>
              <a:tr h="579908">
                <a:tc>
                  <a:txBody>
                    <a:bodyPr/>
                    <a:lstStyle/>
                    <a:p>
                      <a:pPr marL="0" marR="0">
                        <a:lnSpc>
                          <a:spcPct val="107000"/>
                        </a:lnSpc>
                        <a:spcBef>
                          <a:spcPts val="0"/>
                        </a:spcBef>
                        <a:spcAft>
                          <a:spcPts val="0"/>
                        </a:spcAft>
                      </a:pPr>
                      <a:r>
                        <a:rPr lang="en-US" sz="1800">
                          <a:effectLst/>
                        </a:rPr>
                        <a:t>Corp 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$40,000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12,000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2,000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3989041"/>
                  </a:ext>
                </a:extLst>
              </a:tr>
              <a:tr h="579908">
                <a:tc>
                  <a:txBody>
                    <a:bodyPr/>
                    <a:lstStyle/>
                    <a:p>
                      <a:pPr marL="0" marR="0">
                        <a:lnSpc>
                          <a:spcPct val="107000"/>
                        </a:lnSpc>
                        <a:spcBef>
                          <a:spcPts val="0"/>
                        </a:spcBef>
                        <a:spcAft>
                          <a:spcPts val="0"/>
                        </a:spcAft>
                      </a:pPr>
                      <a:r>
                        <a:rPr lang="en-US" sz="1800">
                          <a:effectLst/>
                        </a:rPr>
                        <a:t>Corp 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815680"/>
                  </a:ext>
                </a:extLst>
              </a:tr>
            </a:tbl>
          </a:graphicData>
        </a:graphic>
      </p:graphicFrame>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34402" y="1346864"/>
            <a:ext cx="9067799" cy="98488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Corporations A, B, C, and D are members </a:t>
            </a:r>
            <a:r>
              <a:rPr lang="en-US" sz="2000" dirty="0"/>
              <a:t>of a combined group </a:t>
            </a:r>
            <a:endParaRPr lang="en-US" sz="2000" dirty="0" smtClean="0"/>
          </a:p>
          <a:p>
            <a:pPr marL="342900" indent="-342900">
              <a:buFont typeface="Arial" panose="020B0604020202020204" pitchFamily="34" charset="0"/>
              <a:buChar char="•"/>
            </a:pPr>
            <a:r>
              <a:rPr lang="en-US" sz="2000" dirty="0" smtClean="0"/>
              <a:t>Corporations </a:t>
            </a:r>
            <a:r>
              <a:rPr lang="en-US" sz="2000" dirty="0"/>
              <a:t>A, B, and C are </a:t>
            </a:r>
            <a:r>
              <a:rPr lang="en-US" sz="2000" dirty="0" smtClean="0"/>
              <a:t>taxpayer members</a:t>
            </a:r>
            <a:r>
              <a:rPr lang="en-US" sz="2000" dirty="0"/>
              <a:t>. Corp. D is not taxable in Kentucky</a:t>
            </a:r>
            <a:r>
              <a:rPr lang="en-US" dirty="0"/>
              <a:t>.</a:t>
            </a:r>
          </a:p>
          <a:p>
            <a:endParaRPr lang="en-US" dirty="0"/>
          </a:p>
        </p:txBody>
      </p:sp>
    </p:spTree>
    <p:extLst>
      <p:ext uri="{BB962C8B-B14F-4D97-AF65-F5344CB8AC3E}">
        <p14:creationId xmlns:p14="http://schemas.microsoft.com/office/powerpoint/2010/main" val="3364207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Unitary Combined Example</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30403200"/>
              </p:ext>
            </p:extLst>
          </p:nvPr>
        </p:nvGraphicFramePr>
        <p:xfrm>
          <a:off x="1975756" y="3597217"/>
          <a:ext cx="8980354" cy="1884516"/>
        </p:xfrm>
        <a:graphic>
          <a:graphicData uri="http://schemas.openxmlformats.org/drawingml/2006/table">
            <a:tbl>
              <a:tblPr firstRow="1" firstCol="1" bandRow="1">
                <a:tableStyleId>{5C22544A-7EE6-4342-B048-85BDC9FD1C3A}</a:tableStyleId>
              </a:tblPr>
              <a:tblGrid>
                <a:gridCol w="1101678">
                  <a:extLst>
                    <a:ext uri="{9D8B030D-6E8A-4147-A177-3AD203B41FA5}">
                      <a16:colId xmlns:a16="http://schemas.microsoft.com/office/drawing/2014/main" val="3466616410"/>
                    </a:ext>
                  </a:extLst>
                </a:gridCol>
                <a:gridCol w="1299990">
                  <a:extLst>
                    <a:ext uri="{9D8B030D-6E8A-4147-A177-3AD203B41FA5}">
                      <a16:colId xmlns:a16="http://schemas.microsoft.com/office/drawing/2014/main" val="3308367969"/>
                    </a:ext>
                  </a:extLst>
                </a:gridCol>
                <a:gridCol w="1366092">
                  <a:extLst>
                    <a:ext uri="{9D8B030D-6E8A-4147-A177-3AD203B41FA5}">
                      <a16:colId xmlns:a16="http://schemas.microsoft.com/office/drawing/2014/main" val="896638272"/>
                    </a:ext>
                  </a:extLst>
                </a:gridCol>
                <a:gridCol w="1233889">
                  <a:extLst>
                    <a:ext uri="{9D8B030D-6E8A-4147-A177-3AD203B41FA5}">
                      <a16:colId xmlns:a16="http://schemas.microsoft.com/office/drawing/2014/main" val="989973987"/>
                    </a:ext>
                  </a:extLst>
                </a:gridCol>
                <a:gridCol w="1412341">
                  <a:extLst>
                    <a:ext uri="{9D8B030D-6E8A-4147-A177-3AD203B41FA5}">
                      <a16:colId xmlns:a16="http://schemas.microsoft.com/office/drawing/2014/main" val="2323757252"/>
                    </a:ext>
                  </a:extLst>
                </a:gridCol>
                <a:gridCol w="1283182">
                  <a:extLst>
                    <a:ext uri="{9D8B030D-6E8A-4147-A177-3AD203B41FA5}">
                      <a16:colId xmlns:a16="http://schemas.microsoft.com/office/drawing/2014/main" val="1625234499"/>
                    </a:ext>
                  </a:extLst>
                </a:gridCol>
                <a:gridCol w="1283182">
                  <a:extLst>
                    <a:ext uri="{9D8B030D-6E8A-4147-A177-3AD203B41FA5}">
                      <a16:colId xmlns:a16="http://schemas.microsoft.com/office/drawing/2014/main" val="2501875486"/>
                    </a:ext>
                  </a:extLst>
                </a:gridCol>
              </a:tblGrid>
              <a:tr h="967408">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Member’s apportioned share</a:t>
                      </a:r>
                      <a:r>
                        <a:rPr lang="en-US" sz="1600" baseline="0" dirty="0" smtClean="0">
                          <a:effectLst/>
                        </a:rPr>
                        <a:t> of group income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Member’s apportioned share of group net capital gain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Member’s income from</a:t>
                      </a:r>
                      <a:r>
                        <a:rPr lang="en-US" sz="1600" baseline="0" dirty="0" smtClean="0">
                          <a:effectLst/>
                        </a:rPr>
                        <a:t> non-unitary business solely in KY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Member’s non-</a:t>
                      </a:r>
                      <a:r>
                        <a:rPr lang="en-US" sz="1600" dirty="0" err="1" smtClean="0">
                          <a:effectLst/>
                        </a:rPr>
                        <a:t>apportionable</a:t>
                      </a:r>
                      <a:r>
                        <a:rPr lang="en-US" sz="1600" baseline="0" dirty="0" smtClean="0">
                          <a:effectLst/>
                        </a:rPr>
                        <a:t> income allocated to KY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Member’s total</a:t>
                      </a:r>
                      <a:r>
                        <a:rPr lang="en-US" sz="1600" baseline="0" dirty="0" smtClean="0">
                          <a:effectLst/>
                        </a:rPr>
                        <a:t> i</a:t>
                      </a:r>
                      <a:r>
                        <a:rPr lang="en-US" sz="1600" dirty="0" smtClean="0">
                          <a:effectLst/>
                        </a:rPr>
                        <a:t>ncome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Member’s tax liability</a:t>
                      </a:r>
                      <a:r>
                        <a:rPr lang="en-US" sz="1600" baseline="0" dirty="0" smtClean="0">
                          <a:effectLst/>
                        </a:rPr>
                        <a:t> before NOLD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255937"/>
                  </a:ext>
                </a:extLst>
              </a:tr>
              <a:tr h="579908">
                <a:tc>
                  <a:txBody>
                    <a:bodyPr/>
                    <a:lstStyle/>
                    <a:p>
                      <a:pPr marL="0" marR="0">
                        <a:lnSpc>
                          <a:spcPct val="107000"/>
                        </a:lnSpc>
                        <a:spcBef>
                          <a:spcPts val="0"/>
                        </a:spcBef>
                        <a:spcAft>
                          <a:spcPts val="0"/>
                        </a:spcAft>
                      </a:pPr>
                      <a:r>
                        <a:rPr lang="en-US" sz="1800">
                          <a:effectLst/>
                        </a:rPr>
                        <a:t>Corp  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r>
                        <a:rPr lang="en-US" sz="1800" dirty="0" smtClean="0">
                          <a:effectLst/>
                        </a:rPr>
                        <a:t>$20,000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t>
                      </a:r>
                      <a:r>
                        <a:rPr lang="en-US" sz="1800" dirty="0" smtClean="0">
                          <a:effectLst/>
                        </a:rPr>
                        <a:t>12,000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$15,000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$57,000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$2,850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659633"/>
                  </a:ext>
                </a:extLst>
              </a:tr>
            </a:tbl>
          </a:graphicData>
        </a:graphic>
      </p:graphicFrame>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34402" y="1346864"/>
            <a:ext cx="8921709" cy="221599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Total Income = </a:t>
            </a:r>
            <a:r>
              <a:rPr lang="en-US" sz="2000" dirty="0" err="1" smtClean="0"/>
              <a:t>Apportionable</a:t>
            </a:r>
            <a:r>
              <a:rPr lang="en-US" sz="2000" dirty="0" smtClean="0"/>
              <a:t> Income + Separately Apportioned Income + Non-</a:t>
            </a:r>
            <a:r>
              <a:rPr lang="en-US" sz="2000" dirty="0" err="1" smtClean="0"/>
              <a:t>Apportionable</a:t>
            </a:r>
            <a:r>
              <a:rPr lang="en-US" sz="2000" dirty="0" smtClean="0"/>
              <a:t> (Allocable) Income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Tax = 5% x Total Income</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Combined Group </a:t>
            </a:r>
            <a:r>
              <a:rPr lang="en-US" sz="2000" dirty="0"/>
              <a:t>T</a:t>
            </a:r>
            <a:r>
              <a:rPr lang="en-US" sz="2000" dirty="0" smtClean="0"/>
              <a:t>ax </a:t>
            </a:r>
            <a:r>
              <a:rPr lang="en-US" sz="2000" dirty="0"/>
              <a:t>L</a:t>
            </a:r>
            <a:r>
              <a:rPr lang="en-US" sz="2000" dirty="0" smtClean="0"/>
              <a:t>iability = Sum of Individual </a:t>
            </a:r>
            <a:r>
              <a:rPr lang="en-US" sz="2000" dirty="0"/>
              <a:t>M</a:t>
            </a:r>
            <a:r>
              <a:rPr lang="en-US" sz="2000" dirty="0" smtClean="0"/>
              <a:t>embers’ Tax Liabilities</a:t>
            </a:r>
            <a:endParaRPr lang="en-US" dirty="0"/>
          </a:p>
          <a:p>
            <a:endParaRPr lang="en-US" dirty="0"/>
          </a:p>
        </p:txBody>
      </p:sp>
    </p:spTree>
    <p:extLst>
      <p:ext uri="{BB962C8B-B14F-4D97-AF65-F5344CB8AC3E}">
        <p14:creationId xmlns:p14="http://schemas.microsoft.com/office/powerpoint/2010/main" val="1759425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lstStyle/>
          <a:p>
            <a:r>
              <a:rPr lang="en-US" dirty="0" smtClean="0"/>
              <a:t>Filing a Combined Return</a:t>
            </a:r>
            <a:endParaRPr lang="en-US" dirty="0"/>
          </a:p>
        </p:txBody>
      </p:sp>
      <p:sp>
        <p:nvSpPr>
          <p:cNvPr id="9" name="Content Placeholder 8"/>
          <p:cNvSpPr>
            <a:spLocks noGrp="1"/>
          </p:cNvSpPr>
          <p:nvPr>
            <p:ph idx="1"/>
          </p:nvPr>
        </p:nvSpPr>
        <p:spPr>
          <a:xfrm>
            <a:off x="1782802" y="1575594"/>
            <a:ext cx="9570998" cy="5001052"/>
          </a:xfrm>
        </p:spPr>
        <p:txBody>
          <a:bodyPr>
            <a:normAutofit fontScale="62500" lnSpcReduction="20000"/>
          </a:bodyPr>
          <a:lstStyle/>
          <a:p>
            <a:r>
              <a:rPr lang="en-US" sz="4600" dirty="0"/>
              <a:t>The combined group must select a designated </a:t>
            </a:r>
            <a:r>
              <a:rPr lang="en-US" sz="4600" dirty="0" smtClean="0"/>
              <a:t>taxpayer </a:t>
            </a:r>
            <a:r>
              <a:rPr lang="en-US" sz="4600" dirty="0"/>
              <a:t>member to file the single combined return for the group [KRS </a:t>
            </a:r>
            <a:r>
              <a:rPr lang="en-US" sz="4600" dirty="0" smtClean="0"/>
              <a:t>141.202(9)]</a:t>
            </a:r>
            <a:endParaRPr lang="en-US" sz="4600" dirty="0"/>
          </a:p>
          <a:p>
            <a:r>
              <a:rPr lang="en-US" sz="4600" dirty="0" smtClean="0"/>
              <a:t>The “designated taxpayer member” can be any taxpayer member of the group</a:t>
            </a:r>
          </a:p>
          <a:p>
            <a:pPr lvl="1"/>
            <a:r>
              <a:rPr lang="en-US" sz="3400" dirty="0"/>
              <a:t>There is no separate form required by the Department of Revenue to designate the entity serving in that </a:t>
            </a:r>
            <a:r>
              <a:rPr lang="en-US" sz="3400" dirty="0" smtClean="0"/>
              <a:t>capacity</a:t>
            </a:r>
          </a:p>
          <a:p>
            <a:pPr lvl="1"/>
            <a:r>
              <a:rPr lang="en-US" sz="3400" dirty="0" smtClean="0"/>
              <a:t>The </a:t>
            </a:r>
            <a:r>
              <a:rPr lang="en-US" sz="3400" dirty="0"/>
              <a:t>designation will be evident from the company that files the return in the first year that a combined report is </a:t>
            </a:r>
            <a:r>
              <a:rPr lang="en-US" sz="3400" dirty="0" smtClean="0"/>
              <a:t>required</a:t>
            </a:r>
            <a:endParaRPr lang="en-US" sz="3400" dirty="0"/>
          </a:p>
          <a:p>
            <a:r>
              <a:rPr lang="en-US" sz="4600" dirty="0"/>
              <a:t>The designated </a:t>
            </a:r>
            <a:r>
              <a:rPr lang="en-US" sz="4600" dirty="0" smtClean="0"/>
              <a:t>taxpayer </a:t>
            </a:r>
            <a:r>
              <a:rPr lang="en-US" sz="4600" dirty="0"/>
              <a:t>member acts as surety with respect to the tax liability of all other </a:t>
            </a:r>
            <a:r>
              <a:rPr lang="en-US" sz="4600" dirty="0" smtClean="0"/>
              <a:t>taxpayer members </a:t>
            </a:r>
            <a:r>
              <a:rPr lang="en-US" sz="4600" dirty="0"/>
              <a:t>included in the combined report and as agent with regard to matters that may arise relating to the report</a:t>
            </a:r>
            <a:endParaRPr lang="en-US" sz="4600" dirty="0" smtClean="0"/>
          </a:p>
          <a:p>
            <a:pPr lvl="1"/>
            <a:r>
              <a:rPr lang="en-US" sz="3400" dirty="0" smtClean="0"/>
              <a:t>However, each </a:t>
            </a:r>
            <a:r>
              <a:rPr lang="en-US" sz="3400" dirty="0"/>
              <a:t>taxable member is jointly and severally liable for the tax </a:t>
            </a:r>
            <a:r>
              <a:rPr lang="en-US" sz="3400" dirty="0" smtClean="0"/>
              <a:t>due</a:t>
            </a:r>
            <a:endParaRPr lang="en-US" sz="3400" dirty="0"/>
          </a:p>
          <a:p>
            <a:pPr marL="0" indent="0">
              <a:buNone/>
            </a:pPr>
            <a:endParaRPr lang="en-US" dirty="0"/>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281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lstStyle/>
          <a:p>
            <a:r>
              <a:rPr lang="en-US" dirty="0" smtClean="0"/>
              <a:t>Filing a Combined Return</a:t>
            </a:r>
            <a:endParaRPr lang="en-US" dirty="0"/>
          </a:p>
        </p:txBody>
      </p:sp>
      <p:sp>
        <p:nvSpPr>
          <p:cNvPr id="9" name="Content Placeholder 8"/>
          <p:cNvSpPr>
            <a:spLocks noGrp="1"/>
          </p:cNvSpPr>
          <p:nvPr>
            <p:ph idx="1"/>
          </p:nvPr>
        </p:nvSpPr>
        <p:spPr>
          <a:xfrm>
            <a:off x="1782802" y="1575594"/>
            <a:ext cx="9570998" cy="5001052"/>
          </a:xfrm>
        </p:spPr>
        <p:txBody>
          <a:bodyPr>
            <a:normAutofit/>
          </a:bodyPr>
          <a:lstStyle/>
          <a:p>
            <a:r>
              <a:rPr lang="en-US" sz="3600" dirty="0" smtClean="0"/>
              <a:t>Overpayments</a:t>
            </a:r>
          </a:p>
          <a:p>
            <a:pPr lvl="1"/>
            <a:r>
              <a:rPr lang="en-US" dirty="0" smtClean="0"/>
              <a:t>In Year 1, Company A filed separately and carried forward a $10,000 overpayment of tax to its Year 2 return</a:t>
            </a:r>
          </a:p>
          <a:p>
            <a:pPr lvl="1"/>
            <a:r>
              <a:rPr lang="en-US" dirty="0" smtClean="0"/>
              <a:t>In Year 2, Company A is included in the combined return of Conglomerate, Inc. (the designated filer)</a:t>
            </a:r>
          </a:p>
          <a:p>
            <a:pPr lvl="1"/>
            <a:r>
              <a:rPr lang="en-US" dirty="0" smtClean="0"/>
              <a:t>Company A may instruct Conglomerate, Inc. to request that the Department utilize the $10,000 (or a portion thereof) against the combined group’s total tax liability</a:t>
            </a:r>
          </a:p>
          <a:p>
            <a:pPr lvl="2"/>
            <a:r>
              <a:rPr lang="en-US" dirty="0" smtClean="0"/>
              <a:t>Or Company A can request a refund of the overpayment</a:t>
            </a:r>
            <a:endParaRPr lang="en-US" dirty="0"/>
          </a:p>
          <a:p>
            <a:pPr lvl="1"/>
            <a:r>
              <a:rPr lang="en-US" dirty="0" smtClean="0"/>
              <a:t>Likewise, if a company leaves a combined group that has an overpayment, the designated filer may allocate a portion of the overpayment to the departing member.</a:t>
            </a:r>
          </a:p>
          <a:p>
            <a:pPr marL="457200" lvl="1" indent="0">
              <a:buNone/>
            </a:pPr>
            <a:endParaRPr lang="en-US" dirty="0" smtClean="0"/>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374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lstStyle/>
          <a:p>
            <a:r>
              <a:rPr lang="en-US" dirty="0" smtClean="0"/>
              <a:t>Filing a Combined Return</a:t>
            </a:r>
            <a:endParaRPr lang="en-US" dirty="0"/>
          </a:p>
        </p:txBody>
      </p:sp>
      <p:sp>
        <p:nvSpPr>
          <p:cNvPr id="9" name="Content Placeholder 8"/>
          <p:cNvSpPr>
            <a:spLocks noGrp="1"/>
          </p:cNvSpPr>
          <p:nvPr>
            <p:ph idx="1"/>
          </p:nvPr>
        </p:nvSpPr>
        <p:spPr>
          <a:xfrm>
            <a:off x="1782802" y="1575594"/>
            <a:ext cx="9570998" cy="5001052"/>
          </a:xfrm>
        </p:spPr>
        <p:txBody>
          <a:bodyPr>
            <a:normAutofit fontScale="92500" lnSpcReduction="10000"/>
          </a:bodyPr>
          <a:lstStyle/>
          <a:p>
            <a:r>
              <a:rPr lang="en-US" sz="3900" dirty="0" smtClean="0"/>
              <a:t>Different Tax Years</a:t>
            </a:r>
          </a:p>
          <a:p>
            <a:r>
              <a:rPr lang="en-US" dirty="0" smtClean="0"/>
              <a:t>In Year 2, Company A is included in the combined return of Conglomerate, Inc. Conglomerate, Inc. is a calendar-year taxpayer. Company A has a fiscal year that ends 10/31</a:t>
            </a:r>
          </a:p>
          <a:p>
            <a:r>
              <a:rPr lang="en-US" dirty="0" smtClean="0"/>
              <a:t>Two options for Conglomerate, </a:t>
            </a:r>
            <a:r>
              <a:rPr lang="en-US" dirty="0" err="1" smtClean="0"/>
              <a:t>Inc</a:t>
            </a:r>
            <a:r>
              <a:rPr lang="en-US" dirty="0" smtClean="0"/>
              <a:t>:</a:t>
            </a:r>
            <a:endParaRPr lang="en-US" dirty="0"/>
          </a:p>
          <a:p>
            <a:pPr marL="971550" lvl="1" indent="-514350">
              <a:buFont typeface="+mj-lt"/>
              <a:buAutoNum type="arabicPeriod"/>
            </a:pPr>
            <a:r>
              <a:rPr lang="en-US" dirty="0" smtClean="0"/>
              <a:t>Prepare a separate income statement based on Company A’s books and records for the months included in the combined group’s taxable year</a:t>
            </a:r>
          </a:p>
          <a:p>
            <a:pPr marL="971550" lvl="1" indent="-514350">
              <a:buFont typeface="+mj-lt"/>
              <a:buAutoNum type="arabicPeriod"/>
            </a:pPr>
            <a:r>
              <a:rPr lang="en-US" dirty="0" smtClean="0"/>
              <a:t>Include Company A’s total income from its regular income statement for the year 11/01/Year 1 to 10/31/Year 2 in the combined report filed for Year 2</a:t>
            </a:r>
            <a:endParaRPr lang="en-US" dirty="0"/>
          </a:p>
          <a:p>
            <a:r>
              <a:rPr lang="en-US" dirty="0" smtClean="0"/>
              <a:t>Whichever option it chooses, it must apply the same method to each member with a different taxable year and apply it consistently every year</a:t>
            </a:r>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693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lstStyle/>
          <a:p>
            <a:r>
              <a:rPr lang="en-US" dirty="0" smtClean="0"/>
              <a:t>Filing a Combined Return</a:t>
            </a:r>
            <a:endParaRPr lang="en-US" dirty="0"/>
          </a:p>
        </p:txBody>
      </p:sp>
      <p:sp>
        <p:nvSpPr>
          <p:cNvPr id="9" name="Content Placeholder 8"/>
          <p:cNvSpPr>
            <a:spLocks noGrp="1"/>
          </p:cNvSpPr>
          <p:nvPr>
            <p:ph idx="1"/>
          </p:nvPr>
        </p:nvSpPr>
        <p:spPr>
          <a:xfrm>
            <a:off x="1782802" y="1575594"/>
            <a:ext cx="9570998" cy="5001052"/>
          </a:xfrm>
        </p:spPr>
        <p:txBody>
          <a:bodyPr>
            <a:normAutofit/>
          </a:bodyPr>
          <a:lstStyle/>
          <a:p>
            <a:r>
              <a:rPr lang="en-US" sz="3600" dirty="0" smtClean="0"/>
              <a:t>LLET</a:t>
            </a:r>
          </a:p>
          <a:p>
            <a:pPr lvl="1"/>
            <a:r>
              <a:rPr lang="en-US" sz="3200" dirty="0" smtClean="0"/>
              <a:t>LLET will be calculated on a separate-entity basis by each member of the group subject to the tax</a:t>
            </a:r>
          </a:p>
          <a:p>
            <a:pPr lvl="2"/>
            <a:r>
              <a:rPr lang="en-US" sz="3200" dirty="0" smtClean="0"/>
              <a:t>This may include non-taxpayer members exempt from income tax under P.L. 86-272</a:t>
            </a:r>
          </a:p>
          <a:p>
            <a:pPr lvl="1"/>
            <a:r>
              <a:rPr lang="en-US" sz="3200" dirty="0" smtClean="0"/>
              <a:t>The separate tax liabilities will be summed to figure the combined group’s total LLET liability</a:t>
            </a:r>
          </a:p>
          <a:p>
            <a:pPr lvl="1"/>
            <a:r>
              <a:rPr lang="en-US" sz="3200" dirty="0" smtClean="0"/>
              <a:t>Payments (including estimated payments) will be made by the designated filer</a:t>
            </a:r>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549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Unitary Combined</a:t>
            </a:r>
            <a:endParaRPr lang="en-US" dirty="0"/>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975756" y="1690688"/>
            <a:ext cx="9319398" cy="4710112"/>
          </a:xfrm>
        </p:spPr>
        <p:txBody>
          <a:bodyPr>
            <a:noAutofit/>
          </a:bodyPr>
          <a:lstStyle/>
          <a:p>
            <a:r>
              <a:rPr lang="en-US" sz="3200" dirty="0" smtClean="0"/>
              <a:t>The key to understanding unitary combined:</a:t>
            </a:r>
          </a:p>
          <a:p>
            <a:pPr lvl="1"/>
            <a:r>
              <a:rPr lang="en-US" sz="3200" dirty="0" smtClean="0"/>
              <a:t>“The </a:t>
            </a:r>
            <a:r>
              <a:rPr lang="en-US" sz="3200" dirty="0"/>
              <a:t>use of a combined report does not disregard the separate identities of the taxpayer members of the combined </a:t>
            </a:r>
            <a:r>
              <a:rPr lang="en-US" sz="3200" dirty="0" smtClean="0"/>
              <a:t>group” (KRS 141.202(4) </a:t>
            </a:r>
          </a:p>
          <a:p>
            <a:pPr lvl="2"/>
            <a:r>
              <a:rPr lang="en-US" sz="3200" dirty="0" smtClean="0"/>
              <a:t>Separate apportionment factor</a:t>
            </a:r>
          </a:p>
          <a:p>
            <a:pPr lvl="2"/>
            <a:r>
              <a:rPr lang="en-US" sz="3200" dirty="0" smtClean="0"/>
              <a:t>Credits belong to the entity</a:t>
            </a:r>
          </a:p>
          <a:p>
            <a:pPr lvl="2"/>
            <a:r>
              <a:rPr lang="en-US" sz="3200" dirty="0" smtClean="0"/>
              <a:t>Calculate separate-entity taxable income</a:t>
            </a:r>
          </a:p>
          <a:p>
            <a:pPr lvl="2"/>
            <a:r>
              <a:rPr lang="en-US" sz="3200" dirty="0" smtClean="0"/>
              <a:t>Except: Separate rules on gains and losses, charitable contributions, and NOLDs</a:t>
            </a:r>
          </a:p>
        </p:txBody>
      </p:sp>
    </p:spTree>
    <p:extLst>
      <p:ext uri="{BB962C8B-B14F-4D97-AF65-F5344CB8AC3E}">
        <p14:creationId xmlns:p14="http://schemas.microsoft.com/office/powerpoint/2010/main" val="1837829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New Form: 720U</a:t>
            </a:r>
            <a:endParaRPr lang="en-US" dirty="0"/>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975756" y="1690688"/>
            <a:ext cx="9319398" cy="4710112"/>
          </a:xfrm>
        </p:spPr>
        <p:txBody>
          <a:bodyPr>
            <a:noAutofit/>
          </a:bodyPr>
          <a:lstStyle/>
          <a:p>
            <a:r>
              <a:rPr lang="en-US" sz="3200" dirty="0" smtClean="0"/>
              <a:t>Companies file a combined return on the new Form 720U.</a:t>
            </a:r>
          </a:p>
          <a:p>
            <a:pPr lvl="1"/>
            <a:r>
              <a:rPr lang="en-US" dirty="0" smtClean="0"/>
              <a:t>Which includes a front page and 10 additional schedules, labeled U1 through U10 (for every three corporations included in the group)</a:t>
            </a:r>
          </a:p>
          <a:p>
            <a:pPr lvl="1"/>
            <a:r>
              <a:rPr lang="en-US" dirty="0"/>
              <a:t>They do not file Form 720</a:t>
            </a:r>
          </a:p>
          <a:p>
            <a:pPr lvl="1"/>
            <a:endParaRPr lang="en-US" dirty="0" smtClean="0"/>
          </a:p>
          <a:p>
            <a:pPr marL="0" indent="0">
              <a:buNone/>
            </a:pPr>
            <a:r>
              <a:rPr lang="en-US" sz="3200" dirty="0" smtClean="0">
                <a:solidFill>
                  <a:srgbClr val="FF0000"/>
                </a:solidFill>
              </a:rPr>
              <a:t> </a:t>
            </a:r>
          </a:p>
        </p:txBody>
      </p:sp>
    </p:spTree>
    <p:extLst>
      <p:ext uri="{BB962C8B-B14F-4D97-AF65-F5344CB8AC3E}">
        <p14:creationId xmlns:p14="http://schemas.microsoft.com/office/powerpoint/2010/main" val="734840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35"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690688"/>
            <a:ext cx="9051471" cy="4351338"/>
          </a:xfrm>
        </p:spPr>
        <p:txBody>
          <a:bodyPr>
            <a:normAutofit fontScale="92500" lnSpcReduction="20000"/>
          </a:bodyPr>
          <a:lstStyle/>
          <a:p>
            <a:pPr marL="0" indent="0">
              <a:buNone/>
            </a:pPr>
            <a:r>
              <a:rPr lang="en-US" dirty="0" smtClean="0"/>
              <a:t>			Manufacturer, </a:t>
            </a:r>
            <a:r>
              <a:rPr lang="en-US" dirty="0" err="1" smtClean="0"/>
              <a:t>Inc</a:t>
            </a:r>
            <a:endParaRPr lang="en-US" dirty="0" smtClean="0"/>
          </a:p>
          <a:p>
            <a:pPr marL="0" indent="0" algn="ctr">
              <a:buNone/>
            </a:pPr>
            <a:endParaRPr lang="en-US" dirty="0"/>
          </a:p>
          <a:p>
            <a:pPr marL="0" indent="0" algn="ctr">
              <a:buNone/>
            </a:pPr>
            <a:endParaRPr lang="en-US" dirty="0" smtClean="0"/>
          </a:p>
          <a:p>
            <a:pPr marL="0" indent="0">
              <a:buNone/>
            </a:pPr>
            <a:r>
              <a:rPr lang="en-US" dirty="0"/>
              <a:t>	</a:t>
            </a:r>
            <a:r>
              <a:rPr lang="en-US" dirty="0" smtClean="0"/>
              <a:t>Wholesaler, Inc.        Retail, Inc.	Partnership LLC</a:t>
            </a:r>
          </a:p>
          <a:p>
            <a:endParaRPr lang="en-US" dirty="0" smtClean="0"/>
          </a:p>
          <a:p>
            <a:r>
              <a:rPr lang="en-US" dirty="0" smtClean="0"/>
              <a:t>Manufacturer and Wholesaler are doing business in Kentucky. Retail is not doing business in Kentucky</a:t>
            </a:r>
          </a:p>
          <a:p>
            <a:r>
              <a:rPr lang="en-US" dirty="0" smtClean="0"/>
              <a:t>In 2017 and 2018, Manufacturer filed a mandatory nexus return that included Wholesaler</a:t>
            </a:r>
          </a:p>
          <a:p>
            <a:r>
              <a:rPr lang="en-US" dirty="0" smtClean="0"/>
              <a:t>In 2019, it will file a combined unitary return with Wholesaler and Retail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cxnSp>
        <p:nvCxnSpPr>
          <p:cNvPr id="8" name="Straight Arrow Connector 7"/>
          <p:cNvCxnSpPr/>
          <p:nvPr/>
        </p:nvCxnSpPr>
        <p:spPr>
          <a:xfrm flipH="1">
            <a:off x="4338944" y="2055813"/>
            <a:ext cx="1583123" cy="7993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951149" y="2049443"/>
            <a:ext cx="8779" cy="8025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989010" y="2055813"/>
            <a:ext cx="2093633" cy="8502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34621" y="2205061"/>
            <a:ext cx="909707" cy="369332"/>
          </a:xfrm>
          <a:prstGeom prst="rect">
            <a:avLst/>
          </a:prstGeom>
          <a:noFill/>
        </p:spPr>
        <p:txBody>
          <a:bodyPr wrap="square" rtlCol="0">
            <a:spAutoFit/>
          </a:bodyPr>
          <a:lstStyle/>
          <a:p>
            <a:r>
              <a:rPr lang="en-US" dirty="0" smtClean="0"/>
              <a:t>100%</a:t>
            </a:r>
            <a:endParaRPr lang="en-US" dirty="0"/>
          </a:p>
        </p:txBody>
      </p:sp>
      <p:sp>
        <p:nvSpPr>
          <p:cNvPr id="21" name="TextBox 20"/>
          <p:cNvSpPr txBox="1"/>
          <p:nvPr/>
        </p:nvSpPr>
        <p:spPr>
          <a:xfrm>
            <a:off x="5889406" y="2345354"/>
            <a:ext cx="909707" cy="369332"/>
          </a:xfrm>
          <a:prstGeom prst="rect">
            <a:avLst/>
          </a:prstGeom>
          <a:noFill/>
        </p:spPr>
        <p:txBody>
          <a:bodyPr wrap="square" rtlCol="0">
            <a:spAutoFit/>
          </a:bodyPr>
          <a:lstStyle/>
          <a:p>
            <a:r>
              <a:rPr lang="en-US" dirty="0" smtClean="0"/>
              <a:t>100%</a:t>
            </a:r>
            <a:endParaRPr lang="en-US" dirty="0"/>
          </a:p>
        </p:txBody>
      </p:sp>
      <p:sp>
        <p:nvSpPr>
          <p:cNvPr id="22" name="TextBox 21"/>
          <p:cNvSpPr txBox="1"/>
          <p:nvPr/>
        </p:nvSpPr>
        <p:spPr>
          <a:xfrm>
            <a:off x="7313912" y="2296261"/>
            <a:ext cx="909707" cy="369332"/>
          </a:xfrm>
          <a:prstGeom prst="rect">
            <a:avLst/>
          </a:prstGeom>
          <a:noFill/>
        </p:spPr>
        <p:txBody>
          <a:bodyPr wrap="square" rtlCol="0">
            <a:spAutoFit/>
          </a:bodyPr>
          <a:lstStyle/>
          <a:p>
            <a:r>
              <a:rPr lang="en-US" dirty="0" smtClean="0"/>
              <a:t>80%</a:t>
            </a:r>
            <a:endParaRPr lang="en-US" dirty="0"/>
          </a:p>
        </p:txBody>
      </p:sp>
    </p:spTree>
    <p:extLst>
      <p:ext uri="{BB962C8B-B14F-4D97-AF65-F5344CB8AC3E}">
        <p14:creationId xmlns:p14="http://schemas.microsoft.com/office/powerpoint/2010/main" val="3461466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endParaRPr lang="en-US" sz="3600" dirty="0" smtClean="0">
              <a:solidFill>
                <a:prstClr val="black"/>
              </a:solidFill>
            </a:endParaRPr>
          </a:p>
          <a:p>
            <a:pPr lvl="0" algn="ctr">
              <a:lnSpc>
                <a:spcPct val="90000"/>
              </a:lnSpc>
              <a:spcBef>
                <a:spcPts val="1000"/>
              </a:spcBef>
            </a:pPr>
            <a:endParaRPr lang="en-US" sz="3600" dirty="0">
              <a:solidFill>
                <a:prstClr val="black"/>
              </a:solidFill>
            </a:endParaRPr>
          </a:p>
          <a:p>
            <a:pPr lvl="0" algn="ctr">
              <a:lnSpc>
                <a:spcPct val="90000"/>
              </a:lnSpc>
              <a:spcBef>
                <a:spcPts val="1000"/>
              </a:spcBef>
            </a:pPr>
            <a:endParaRPr lang="en-US" sz="3600" dirty="0" smtClean="0">
              <a:solidFill>
                <a:prstClr val="black"/>
              </a:solidFill>
            </a:endParaRPr>
          </a:p>
          <a:p>
            <a:pPr lvl="0" algn="ctr">
              <a:lnSpc>
                <a:spcPct val="90000"/>
              </a:lnSpc>
              <a:spcBef>
                <a:spcPts val="1000"/>
              </a:spcBef>
            </a:pPr>
            <a:endParaRPr lang="en-US" sz="3600" dirty="0">
              <a:solidFill>
                <a:prstClr val="black"/>
              </a:solidFill>
            </a:endParaRPr>
          </a:p>
          <a:p>
            <a:pPr lvl="0" algn="ctr">
              <a:lnSpc>
                <a:spcPct val="90000"/>
              </a:lnSpc>
              <a:spcBef>
                <a:spcPts val="1000"/>
              </a:spcBef>
            </a:pPr>
            <a:r>
              <a:rPr lang="en-US" sz="3600" dirty="0" smtClean="0">
                <a:solidFill>
                  <a:prstClr val="black"/>
                </a:solidFill>
              </a:rPr>
              <a:t>	Long </a:t>
            </a:r>
            <a:r>
              <a:rPr lang="en-US" sz="3600" dirty="0">
                <a:solidFill>
                  <a:prstClr val="black"/>
                </a:solidFill>
              </a:rPr>
              <a:t>Live </a:t>
            </a:r>
            <a:r>
              <a:rPr lang="en-US" sz="3600" dirty="0" smtClean="0">
                <a:solidFill>
                  <a:prstClr val="black"/>
                </a:solidFill>
              </a:rPr>
              <a:t>Unitary </a:t>
            </a:r>
            <a:r>
              <a:rPr lang="en-US" sz="3600" dirty="0">
                <a:solidFill>
                  <a:prstClr val="black"/>
                </a:solidFill>
              </a:rPr>
              <a:t>Combined…?</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cxnSp>
        <p:nvCxnSpPr>
          <p:cNvPr id="10" name="Straight Connector 9"/>
          <p:cNvCxnSpPr/>
          <p:nvPr/>
        </p:nvCxnSpPr>
        <p:spPr>
          <a:xfrm flipV="1">
            <a:off x="2286000" y="1355271"/>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0" y="365125"/>
            <a:ext cx="9067800" cy="1325563"/>
          </a:xfrm>
        </p:spPr>
        <p:txBody>
          <a:bodyPr>
            <a:normAutofit/>
          </a:bodyPr>
          <a:lstStyle/>
          <a:p>
            <a:r>
              <a:rPr lang="en-US" dirty="0" smtClean="0"/>
              <a:t>Reporting for Multi-State Businesses</a:t>
            </a:r>
            <a:endParaRPr lang="en-US" dirty="0"/>
          </a:p>
        </p:txBody>
      </p:sp>
      <p:sp>
        <p:nvSpPr>
          <p:cNvPr id="3" name="Content Placeholder 2"/>
          <p:cNvSpPr>
            <a:spLocks noGrp="1"/>
          </p:cNvSpPr>
          <p:nvPr>
            <p:ph idx="1"/>
          </p:nvPr>
        </p:nvSpPr>
        <p:spPr>
          <a:xfrm>
            <a:off x="2442849" y="1525570"/>
            <a:ext cx="9067800" cy="4351338"/>
          </a:xfrm>
        </p:spPr>
        <p:txBody>
          <a:bodyPr>
            <a:normAutofit/>
          </a:bodyPr>
          <a:lstStyle/>
          <a:p>
            <a:pPr marL="0" indent="0">
              <a:buNone/>
            </a:pPr>
            <a:endParaRPr lang="en-US" sz="4800" dirty="0" smtClean="0"/>
          </a:p>
          <a:p>
            <a:pPr marL="0" indent="0">
              <a:buNone/>
            </a:pPr>
            <a:r>
              <a:rPr lang="en-US" sz="4800" dirty="0" smtClean="0"/>
              <a:t>Mandatory </a:t>
            </a:r>
            <a:r>
              <a:rPr lang="en-US" sz="4800" dirty="0"/>
              <a:t>Nexus is Dead…</a:t>
            </a:r>
          </a:p>
        </p:txBody>
      </p:sp>
      <p:pic>
        <p:nvPicPr>
          <p:cNvPr id="9" name="Picture 8" descr="UnderCover Waitress: When The Gamble Pays O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7900" y="1525570"/>
            <a:ext cx="1820350" cy="1984393"/>
          </a:xfrm>
          <a:prstGeom prst="rect">
            <a:avLst/>
          </a:prstGeom>
        </p:spPr>
      </p:pic>
    </p:spTree>
    <p:extLst>
      <p:ext uri="{BB962C8B-B14F-4D97-AF65-F5344CB8AC3E}">
        <p14:creationId xmlns:p14="http://schemas.microsoft.com/office/powerpoint/2010/main" val="3509537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690688"/>
            <a:ext cx="9051471" cy="4351338"/>
          </a:xfrm>
        </p:spPr>
        <p:txBody>
          <a:bodyPr>
            <a:normAutofit/>
          </a:bodyPr>
          <a:lstStyle/>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graphicFrame>
        <p:nvGraphicFramePr>
          <p:cNvPr id="5" name="Table 4"/>
          <p:cNvGraphicFramePr>
            <a:graphicFrameLocks noGrp="1"/>
          </p:cNvGraphicFramePr>
          <p:nvPr/>
        </p:nvGraphicFramePr>
        <p:xfrm>
          <a:off x="2042566" y="1453240"/>
          <a:ext cx="8485019" cy="4588786"/>
        </p:xfrm>
        <a:graphic>
          <a:graphicData uri="http://schemas.openxmlformats.org/drawingml/2006/table">
            <a:tbl>
              <a:tblPr firstRow="1" firstCol="1" bandRow="1">
                <a:tableStyleId>{5C22544A-7EE6-4342-B048-85BDC9FD1C3A}</a:tableStyleId>
              </a:tblPr>
              <a:tblGrid>
                <a:gridCol w="4066014">
                  <a:extLst>
                    <a:ext uri="{9D8B030D-6E8A-4147-A177-3AD203B41FA5}">
                      <a16:colId xmlns:a16="http://schemas.microsoft.com/office/drawing/2014/main" val="2985803328"/>
                    </a:ext>
                  </a:extLst>
                </a:gridCol>
                <a:gridCol w="1472373">
                  <a:extLst>
                    <a:ext uri="{9D8B030D-6E8A-4147-A177-3AD203B41FA5}">
                      <a16:colId xmlns:a16="http://schemas.microsoft.com/office/drawing/2014/main" val="4061497571"/>
                    </a:ext>
                  </a:extLst>
                </a:gridCol>
                <a:gridCol w="1473316">
                  <a:extLst>
                    <a:ext uri="{9D8B030D-6E8A-4147-A177-3AD203B41FA5}">
                      <a16:colId xmlns:a16="http://schemas.microsoft.com/office/drawing/2014/main" val="1742741152"/>
                    </a:ext>
                  </a:extLst>
                </a:gridCol>
                <a:gridCol w="1473316">
                  <a:extLst>
                    <a:ext uri="{9D8B030D-6E8A-4147-A177-3AD203B41FA5}">
                      <a16:colId xmlns:a16="http://schemas.microsoft.com/office/drawing/2014/main" val="1321516799"/>
                    </a:ext>
                  </a:extLst>
                </a:gridCol>
              </a:tblGrid>
              <a:tr h="382399">
                <a:tc>
                  <a:txBody>
                    <a:bodyPr/>
                    <a:lstStyle/>
                    <a:p>
                      <a:pPr marL="0" marR="0" algn="just">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Manufacturer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Wholesaler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Retailer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95179493"/>
                  </a:ext>
                </a:extLst>
              </a:tr>
              <a:tr h="764796">
                <a:tc>
                  <a:txBody>
                    <a:bodyPr/>
                    <a:lstStyle/>
                    <a:p>
                      <a:pPr marL="0" marR="0">
                        <a:spcBef>
                          <a:spcPts val="0"/>
                        </a:spcBef>
                        <a:spcAft>
                          <a:spcPts val="0"/>
                        </a:spcAft>
                      </a:pPr>
                      <a:r>
                        <a:rPr lang="en-US" sz="1100">
                          <a:effectLst/>
                        </a:rPr>
                        <a:t>Apportionable income (after eliminations)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1,700,000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($1,100,000)</a:t>
                      </a:r>
                      <a:endParaRPr lang="en-US" sz="1200">
                        <a:effectLst/>
                      </a:endParaRPr>
                    </a:p>
                    <a:p>
                      <a:pPr marL="0" marR="0" algn="just">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$5,000,000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67019617"/>
                  </a:ext>
                </a:extLst>
              </a:tr>
              <a:tr h="382399">
                <a:tc>
                  <a:txBody>
                    <a:bodyPr/>
                    <a:lstStyle/>
                    <a:p>
                      <a:pPr marL="0" marR="0">
                        <a:spcBef>
                          <a:spcPts val="0"/>
                        </a:spcBef>
                        <a:spcAft>
                          <a:spcPts val="0"/>
                        </a:spcAft>
                      </a:pPr>
                      <a:r>
                        <a:rPr lang="en-US" sz="1100">
                          <a:effectLst/>
                        </a:rPr>
                        <a:t>Total nonapportionable income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150,000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100,000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85377788"/>
                  </a:ext>
                </a:extLst>
              </a:tr>
              <a:tr h="382399">
                <a:tc>
                  <a:txBody>
                    <a:bodyPr/>
                    <a:lstStyle/>
                    <a:p>
                      <a:pPr marL="0" marR="0" algn="just">
                        <a:spcBef>
                          <a:spcPts val="0"/>
                        </a:spcBef>
                        <a:spcAft>
                          <a:spcPts val="0"/>
                        </a:spcAft>
                      </a:pPr>
                      <a:r>
                        <a:rPr lang="en-US" sz="1100">
                          <a:effectLst/>
                        </a:rPr>
                        <a:t>Nonapportionable income allocated to KY</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150,000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50,000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63647557"/>
                  </a:ext>
                </a:extLst>
              </a:tr>
              <a:tr h="382399">
                <a:tc>
                  <a:txBody>
                    <a:bodyPr/>
                    <a:lstStyle/>
                    <a:p>
                      <a:pPr marL="0" marR="0" algn="just">
                        <a:spcBef>
                          <a:spcPts val="0"/>
                        </a:spcBef>
                        <a:spcAft>
                          <a:spcPts val="0"/>
                        </a:spcAft>
                      </a:pPr>
                      <a:r>
                        <a:rPr lang="en-US" sz="1100">
                          <a:effectLst/>
                        </a:rPr>
                        <a:t>Kentucky receipts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$20,000,000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$12,000,000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22767229"/>
                  </a:ext>
                </a:extLst>
              </a:tr>
              <a:tr h="382399">
                <a:tc>
                  <a:txBody>
                    <a:bodyPr/>
                    <a:lstStyle/>
                    <a:p>
                      <a:pPr marL="0" marR="0">
                        <a:spcBef>
                          <a:spcPts val="0"/>
                        </a:spcBef>
                        <a:spcAft>
                          <a:spcPts val="0"/>
                        </a:spcAft>
                      </a:pPr>
                      <a:r>
                        <a:rPr lang="en-US" sz="1100">
                          <a:effectLst/>
                        </a:rPr>
                        <a:t>Total receipts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$60,000,000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$20,000,000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$30,000,000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74209777"/>
                  </a:ext>
                </a:extLst>
              </a:tr>
              <a:tr h="382399">
                <a:tc>
                  <a:txBody>
                    <a:bodyPr/>
                    <a:lstStyle/>
                    <a:p>
                      <a:pPr marL="0" marR="0">
                        <a:spcBef>
                          <a:spcPts val="0"/>
                        </a:spcBef>
                        <a:spcAft>
                          <a:spcPts val="0"/>
                        </a:spcAft>
                      </a:pPr>
                      <a:r>
                        <a:rPr lang="en-US" sz="1100">
                          <a:effectLst/>
                        </a:rPr>
                        <a:t>Kentucky gross profits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6,500,000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5,500,000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3776051"/>
                  </a:ext>
                </a:extLst>
              </a:tr>
              <a:tr h="382399">
                <a:tc>
                  <a:txBody>
                    <a:bodyPr/>
                    <a:lstStyle/>
                    <a:p>
                      <a:pPr marL="0" marR="0">
                        <a:spcBef>
                          <a:spcPts val="0"/>
                        </a:spcBef>
                        <a:spcAft>
                          <a:spcPts val="0"/>
                        </a:spcAft>
                      </a:pPr>
                      <a:r>
                        <a:rPr lang="en-US" sz="1100">
                          <a:effectLst/>
                        </a:rPr>
                        <a:t>Total gross profits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$20,000,000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9,800,000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8,000,000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51211515"/>
                  </a:ext>
                </a:extLst>
              </a:tr>
              <a:tr h="382399">
                <a:tc>
                  <a:txBody>
                    <a:bodyPr/>
                    <a:lstStyle/>
                    <a:p>
                      <a:pPr marL="0" marR="0">
                        <a:spcBef>
                          <a:spcPts val="0"/>
                        </a:spcBef>
                        <a:spcAft>
                          <a:spcPts val="0"/>
                        </a:spcAft>
                      </a:pPr>
                      <a:r>
                        <a:rPr lang="en-US" sz="1100">
                          <a:effectLst/>
                        </a:rPr>
                        <a:t>Apportionable capital gain/(loss)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200,000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9846821"/>
                  </a:ext>
                </a:extLst>
              </a:tr>
              <a:tr h="382399">
                <a:tc>
                  <a:txBody>
                    <a:bodyPr/>
                    <a:lstStyle/>
                    <a:p>
                      <a:pPr marL="0" marR="0">
                        <a:spcBef>
                          <a:spcPts val="0"/>
                        </a:spcBef>
                        <a:spcAft>
                          <a:spcPts val="0"/>
                        </a:spcAft>
                      </a:pPr>
                      <a:r>
                        <a:rPr lang="en-US" sz="1100">
                          <a:effectLst/>
                        </a:rPr>
                        <a:t>Charitable contributions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200,000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500,000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59047658"/>
                  </a:ext>
                </a:extLst>
              </a:tr>
              <a:tr h="382399">
                <a:tc>
                  <a:txBody>
                    <a:bodyPr/>
                    <a:lstStyle/>
                    <a:p>
                      <a:pPr marL="0" marR="0">
                        <a:spcBef>
                          <a:spcPts val="0"/>
                        </a:spcBef>
                        <a:spcAft>
                          <a:spcPts val="0"/>
                        </a:spcAft>
                      </a:pPr>
                      <a:r>
                        <a:rPr lang="en-US" sz="1100">
                          <a:effectLst/>
                        </a:rPr>
                        <a:t>NOL carryforward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3,000,000*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78042364"/>
                  </a:ext>
                </a:extLst>
              </a:tr>
            </a:tbl>
          </a:graphicData>
        </a:graphic>
      </p:graphicFrame>
      <p:sp>
        <p:nvSpPr>
          <p:cNvPr id="6" name="Rectangle 1"/>
          <p:cNvSpPr>
            <a:spLocks noChangeArrowheads="1"/>
          </p:cNvSpPr>
          <p:nvPr/>
        </p:nvSpPr>
        <p:spPr bwMode="auto">
          <a:xfrm>
            <a:off x="1793930" y="6132027"/>
            <a:ext cx="75302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smtClean="0">
                <a:ln>
                  <a:noFill/>
                </a:ln>
                <a:solidFill>
                  <a:schemeClr val="tx1"/>
                </a:solidFill>
                <a:effectLst/>
                <a:latin typeface="Trebuchet MS" panose="020B0603020202020204" pitchFamily="34" charset="0"/>
                <a:ea typeface="Times New Roman" panose="02020603050405020304" pitchFamily="18" charset="0"/>
              </a:rPr>
              <a:t>Pre-apportioned NOL generated during the 2018 tax year, when the nexus group’s apportionment factor was 25%.</a:t>
            </a:r>
          </a:p>
        </p:txBody>
      </p:sp>
    </p:spTree>
    <p:extLst>
      <p:ext uri="{BB962C8B-B14F-4D97-AF65-F5344CB8AC3E}">
        <p14:creationId xmlns:p14="http://schemas.microsoft.com/office/powerpoint/2010/main" val="165363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In addition, Manufacturer made estimated payments of $36,000, split evenly between income tax and LLET. Wholesaler made $12,000 of estimated income tax payments</a:t>
            </a: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graphicFrame>
        <p:nvGraphicFramePr>
          <p:cNvPr id="7" name="Table 6"/>
          <p:cNvGraphicFramePr>
            <a:graphicFrameLocks noGrp="1"/>
          </p:cNvGraphicFramePr>
          <p:nvPr/>
        </p:nvGraphicFramePr>
        <p:xfrm>
          <a:off x="2042566" y="2227323"/>
          <a:ext cx="7243504" cy="2826685"/>
        </p:xfrm>
        <a:graphic>
          <a:graphicData uri="http://schemas.openxmlformats.org/drawingml/2006/table">
            <a:tbl>
              <a:tblPr firstCol="1">
                <a:tableStyleId>{5C22544A-7EE6-4342-B048-85BDC9FD1C3A}</a:tableStyleId>
              </a:tblPr>
              <a:tblGrid>
                <a:gridCol w="4999549">
                  <a:extLst>
                    <a:ext uri="{9D8B030D-6E8A-4147-A177-3AD203B41FA5}">
                      <a16:colId xmlns:a16="http://schemas.microsoft.com/office/drawing/2014/main" val="3482976522"/>
                    </a:ext>
                  </a:extLst>
                </a:gridCol>
                <a:gridCol w="2243955">
                  <a:extLst>
                    <a:ext uri="{9D8B030D-6E8A-4147-A177-3AD203B41FA5}">
                      <a16:colId xmlns:a16="http://schemas.microsoft.com/office/drawing/2014/main" val="1105893196"/>
                    </a:ext>
                  </a:extLst>
                </a:gridCol>
              </a:tblGrid>
              <a:tr h="565337">
                <a:tc>
                  <a:txBody>
                    <a:bodyPr/>
                    <a:lstStyle/>
                    <a:p>
                      <a:pPr marL="0" marR="0" algn="just">
                        <a:spcBef>
                          <a:spcPts val="0"/>
                        </a:spcBef>
                        <a:spcAft>
                          <a:spcPts val="0"/>
                        </a:spcAft>
                      </a:pPr>
                      <a:r>
                        <a:rPr lang="en-US" sz="1100" dirty="0">
                          <a:effectLst/>
                        </a:rPr>
                        <a:t>Total </a:t>
                      </a:r>
                      <a:r>
                        <a:rPr lang="en-US" sz="1100" dirty="0" err="1">
                          <a:effectLst/>
                        </a:rPr>
                        <a:t>apportionable</a:t>
                      </a:r>
                      <a:r>
                        <a:rPr lang="en-US" sz="1100" dirty="0">
                          <a:effectLst/>
                        </a:rPr>
                        <a:t> income related to the unitary business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   625,000</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33891834"/>
                  </a:ext>
                </a:extLst>
              </a:tr>
              <a:tr h="565337">
                <a:tc>
                  <a:txBody>
                    <a:bodyPr/>
                    <a:lstStyle/>
                    <a:p>
                      <a:pPr marL="0" marR="0">
                        <a:spcBef>
                          <a:spcPts val="0"/>
                        </a:spcBef>
                        <a:spcAft>
                          <a:spcPts val="0"/>
                        </a:spcAft>
                      </a:pPr>
                      <a:r>
                        <a:rPr lang="en-US" sz="1100">
                          <a:effectLst/>
                        </a:rPr>
                        <a:t>Total KY receipts related to the unitary business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$1,000,000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01048070"/>
                  </a:ext>
                </a:extLst>
              </a:tr>
              <a:tr h="565337">
                <a:tc>
                  <a:txBody>
                    <a:bodyPr/>
                    <a:lstStyle/>
                    <a:p>
                      <a:pPr marL="0" marR="0" algn="just">
                        <a:spcBef>
                          <a:spcPts val="0"/>
                        </a:spcBef>
                        <a:spcAft>
                          <a:spcPts val="0"/>
                        </a:spcAft>
                      </a:pPr>
                      <a:r>
                        <a:rPr lang="en-US" sz="1100">
                          <a:effectLst/>
                        </a:rPr>
                        <a:t>Total receipts related to the unitary business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$2,500,000</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02314683"/>
                  </a:ext>
                </a:extLst>
              </a:tr>
              <a:tr h="565337">
                <a:tc>
                  <a:txBody>
                    <a:bodyPr/>
                    <a:lstStyle/>
                    <a:p>
                      <a:pPr marL="0" marR="0" algn="just">
                        <a:spcBef>
                          <a:spcPts val="0"/>
                        </a:spcBef>
                        <a:spcAft>
                          <a:spcPts val="0"/>
                        </a:spcAft>
                      </a:pPr>
                      <a:r>
                        <a:rPr lang="en-US" sz="1100">
                          <a:effectLst/>
                        </a:rPr>
                        <a:t>Total KY gross profits related to the unitary business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$1,000,000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90390247"/>
                  </a:ext>
                </a:extLst>
              </a:tr>
              <a:tr h="565337">
                <a:tc>
                  <a:txBody>
                    <a:bodyPr/>
                    <a:lstStyle/>
                    <a:p>
                      <a:pPr marL="0" marR="0" algn="just">
                        <a:spcBef>
                          <a:spcPts val="0"/>
                        </a:spcBef>
                        <a:spcAft>
                          <a:spcPts val="0"/>
                        </a:spcAft>
                      </a:pPr>
                      <a:r>
                        <a:rPr lang="en-US" sz="1100" dirty="0">
                          <a:effectLst/>
                        </a:rPr>
                        <a:t>Total profits related to the unitary business</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$2,500,000</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37500512"/>
                  </a:ext>
                </a:extLst>
              </a:tr>
            </a:tbl>
          </a:graphicData>
        </a:graphic>
      </p:graphicFrame>
      <p:sp>
        <p:nvSpPr>
          <p:cNvPr id="8" name="Rectangle 1"/>
          <p:cNvSpPr>
            <a:spLocks noChangeArrowheads="1"/>
          </p:cNvSpPr>
          <p:nvPr/>
        </p:nvSpPr>
        <p:spPr bwMode="auto">
          <a:xfrm>
            <a:off x="2042566" y="1427104"/>
            <a:ext cx="241207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mj-lt"/>
                <a:ea typeface="Times New Roman" panose="02020603050405020304" pitchFamily="18" charset="0"/>
              </a:rPr>
              <a:t>Partnership LLC</a:t>
            </a:r>
            <a:endParaRPr kumimoji="0" lang="en-US" altLang="en-US" sz="28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8199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363124" y="1459973"/>
            <a:ext cx="4256876" cy="5161226"/>
          </a:xfrm>
          <a:prstGeom prst="rect">
            <a:avLst/>
          </a:prstGeom>
        </p:spPr>
      </p:pic>
    </p:spTree>
    <p:extLst>
      <p:ext uri="{BB962C8B-B14F-4D97-AF65-F5344CB8AC3E}">
        <p14:creationId xmlns:p14="http://schemas.microsoft.com/office/powerpoint/2010/main" val="214397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3771583" y="1690688"/>
            <a:ext cx="4077017" cy="4843462"/>
          </a:xfrm>
          <a:prstGeom prst="rect">
            <a:avLst/>
          </a:prstGeom>
        </p:spPr>
      </p:pic>
    </p:spTree>
    <p:extLst>
      <p:ext uri="{BB962C8B-B14F-4D97-AF65-F5344CB8AC3E}">
        <p14:creationId xmlns:p14="http://schemas.microsoft.com/office/powerpoint/2010/main" val="3357157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552826" y="1690688"/>
            <a:ext cx="4057650" cy="4883777"/>
          </a:xfrm>
          <a:prstGeom prst="rect">
            <a:avLst/>
          </a:prstGeom>
        </p:spPr>
      </p:pic>
    </p:spTree>
    <p:extLst>
      <p:ext uri="{BB962C8B-B14F-4D97-AF65-F5344CB8AC3E}">
        <p14:creationId xmlns:p14="http://schemas.microsoft.com/office/powerpoint/2010/main" val="3830406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852421" y="1501513"/>
            <a:ext cx="4691380" cy="5051688"/>
          </a:xfrm>
          <a:prstGeom prst="rect">
            <a:avLst/>
          </a:prstGeom>
        </p:spPr>
      </p:pic>
    </p:spTree>
    <p:extLst>
      <p:ext uri="{BB962C8B-B14F-4D97-AF65-F5344CB8AC3E}">
        <p14:creationId xmlns:p14="http://schemas.microsoft.com/office/powerpoint/2010/main" val="487315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168" y="1439598"/>
            <a:ext cx="3956167" cy="5121387"/>
          </a:xfrm>
          <a:prstGeom prst="rect">
            <a:avLst/>
          </a:prstGeom>
        </p:spPr>
      </p:pic>
    </p:spTree>
    <p:extLst>
      <p:ext uri="{BB962C8B-B14F-4D97-AF65-F5344CB8AC3E}">
        <p14:creationId xmlns:p14="http://schemas.microsoft.com/office/powerpoint/2010/main" val="3264708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192991" y="1686270"/>
            <a:ext cx="6210300" cy="4814570"/>
          </a:xfrm>
          <a:prstGeom prst="rect">
            <a:avLst/>
          </a:prstGeom>
        </p:spPr>
      </p:pic>
    </p:spTree>
    <p:extLst>
      <p:ext uri="{BB962C8B-B14F-4D97-AF65-F5344CB8AC3E}">
        <p14:creationId xmlns:p14="http://schemas.microsoft.com/office/powerpoint/2010/main" val="3534533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195512" y="1961159"/>
            <a:ext cx="6200775" cy="4784090"/>
          </a:xfrm>
          <a:prstGeom prst="rect">
            <a:avLst/>
          </a:prstGeom>
        </p:spPr>
      </p:pic>
    </p:spTree>
    <p:extLst>
      <p:ext uri="{BB962C8B-B14F-4D97-AF65-F5344CB8AC3E}">
        <p14:creationId xmlns:p14="http://schemas.microsoft.com/office/powerpoint/2010/main" val="2738334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166620" y="2055813"/>
            <a:ext cx="6220460" cy="4810125"/>
          </a:xfrm>
          <a:prstGeom prst="rect">
            <a:avLst/>
          </a:prstGeom>
        </p:spPr>
      </p:pic>
    </p:spTree>
    <p:extLst>
      <p:ext uri="{BB962C8B-B14F-4D97-AF65-F5344CB8AC3E}">
        <p14:creationId xmlns:p14="http://schemas.microsoft.com/office/powerpoint/2010/main" val="903464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5" name="Rectangle 4"/>
          <p:cNvSpPr/>
          <p:nvPr/>
        </p:nvSpPr>
        <p:spPr>
          <a:xfrm>
            <a:off x="0" y="80963"/>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smtClean="0">
                <a:solidFill>
                  <a:prstClr val="black"/>
                </a:solidFill>
              </a:rPr>
              <a:t>HB</a:t>
            </a: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1"/>
          <p:cNvSpPr txBox="1">
            <a:spLocks/>
          </p:cNvSpPr>
          <p:nvPr/>
        </p:nvSpPr>
        <p:spPr>
          <a:xfrm>
            <a:off x="1782803" y="676275"/>
            <a:ext cx="9067800" cy="1325563"/>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smtClean="0"/>
              <a:t>The end of mandatory nexus filing</a:t>
            </a:r>
            <a:endParaRPr lang="en-US" sz="4400" dirty="0"/>
          </a:p>
        </p:txBody>
      </p:sp>
      <p:cxnSp>
        <p:nvCxnSpPr>
          <p:cNvPr id="8" name="Straight Connector 7"/>
          <p:cNvCxnSpPr/>
          <p:nvPr/>
        </p:nvCxnSpPr>
        <p:spPr>
          <a:xfrm flipV="1">
            <a:off x="1935550" y="200183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70899" y="2579914"/>
            <a:ext cx="9067799" cy="3451201"/>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smtClean="0">
                <a:solidFill>
                  <a:prstClr val="black"/>
                </a:solidFill>
              </a:rPr>
              <a:t>2018 HB </a:t>
            </a:r>
            <a:r>
              <a:rPr lang="en-US" sz="2800" dirty="0">
                <a:solidFill>
                  <a:prstClr val="black"/>
                </a:solidFill>
              </a:rPr>
              <a:t>487 changed </a:t>
            </a:r>
            <a:r>
              <a:rPr lang="en-US" sz="2800" dirty="0" smtClean="0">
                <a:solidFill>
                  <a:prstClr val="black"/>
                </a:solidFill>
              </a:rPr>
              <a:t>the filing </a:t>
            </a:r>
            <a:r>
              <a:rPr lang="en-US" sz="2800" dirty="0">
                <a:solidFill>
                  <a:prstClr val="black"/>
                </a:solidFill>
              </a:rPr>
              <a:t>requirements for </a:t>
            </a:r>
            <a:r>
              <a:rPr lang="en-US" sz="2800" dirty="0" smtClean="0">
                <a:solidFill>
                  <a:prstClr val="black"/>
                </a:solidFill>
              </a:rPr>
              <a:t>corporations doing business in Kentucky and in other states</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For tax years beginning on or after January 1, 2019, these corporations must file </a:t>
            </a:r>
            <a:r>
              <a:rPr lang="en-US" sz="2800" i="1" u="sng" dirty="0" smtClean="0">
                <a:solidFill>
                  <a:prstClr val="black"/>
                </a:solidFill>
              </a:rPr>
              <a:t>combined unitary </a:t>
            </a:r>
            <a:r>
              <a:rPr lang="en-US" sz="2800" dirty="0" smtClean="0">
                <a:solidFill>
                  <a:prstClr val="black"/>
                </a:solidFill>
              </a:rPr>
              <a:t>returns, unless they elect to file </a:t>
            </a:r>
            <a:r>
              <a:rPr lang="en-US" sz="2800" i="1" u="sng" dirty="0" smtClean="0">
                <a:solidFill>
                  <a:prstClr val="black"/>
                </a:solidFill>
              </a:rPr>
              <a:t>same-as-federal consolidated </a:t>
            </a:r>
            <a:r>
              <a:rPr lang="en-US" sz="2800" dirty="0" smtClean="0">
                <a:solidFill>
                  <a:prstClr val="black"/>
                </a:solidFill>
              </a:rPr>
              <a:t>returns</a:t>
            </a:r>
            <a:endParaRPr lang="en-US" sz="2800" dirty="0">
              <a:solidFill>
                <a:prstClr val="black"/>
              </a:solidFill>
            </a:endParaRP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This marks the end of the </a:t>
            </a:r>
            <a:r>
              <a:rPr lang="en-US" sz="2800" i="1" u="sng" dirty="0" smtClean="0">
                <a:solidFill>
                  <a:prstClr val="black"/>
                </a:solidFill>
              </a:rPr>
              <a:t>mandatory nexus consolidated</a:t>
            </a:r>
            <a:r>
              <a:rPr lang="en-US" sz="2800" dirty="0" smtClean="0">
                <a:solidFill>
                  <a:prstClr val="black"/>
                </a:solidFill>
              </a:rPr>
              <a:t> returns required for tax years beginning on or after January </a:t>
            </a:r>
            <a:r>
              <a:rPr lang="en-US" sz="2800" dirty="0">
                <a:solidFill>
                  <a:prstClr val="black"/>
                </a:solidFill>
              </a:rPr>
              <a:t>1, 2005 </a:t>
            </a:r>
            <a:r>
              <a:rPr lang="en-US" sz="2800" dirty="0" smtClean="0">
                <a:solidFill>
                  <a:prstClr val="black"/>
                </a:solidFill>
              </a:rPr>
              <a:t>and ending on or </a:t>
            </a:r>
            <a:r>
              <a:rPr lang="en-US" sz="2800" dirty="0">
                <a:solidFill>
                  <a:prstClr val="black"/>
                </a:solidFill>
              </a:rPr>
              <a:t>before December 31, </a:t>
            </a:r>
            <a:r>
              <a:rPr lang="en-US" sz="2800" dirty="0" smtClean="0">
                <a:solidFill>
                  <a:prstClr val="black"/>
                </a:solidFill>
              </a:rPr>
              <a:t>2018</a:t>
            </a:r>
            <a:endParaRPr lang="en-US" sz="2800" dirty="0">
              <a:solidFill>
                <a:prstClr val="black"/>
              </a:solidFill>
            </a:endParaRPr>
          </a:p>
        </p:txBody>
      </p:sp>
    </p:spTree>
    <p:extLst>
      <p:ext uri="{BB962C8B-B14F-4D97-AF65-F5344CB8AC3E}">
        <p14:creationId xmlns:p14="http://schemas.microsoft.com/office/powerpoint/2010/main" val="37035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214221" y="1916074"/>
            <a:ext cx="6235065" cy="4829175"/>
          </a:xfrm>
          <a:prstGeom prst="rect">
            <a:avLst/>
          </a:prstGeom>
        </p:spPr>
      </p:pic>
    </p:spTree>
    <p:extLst>
      <p:ext uri="{BB962C8B-B14F-4D97-AF65-F5344CB8AC3E}">
        <p14:creationId xmlns:p14="http://schemas.microsoft.com/office/powerpoint/2010/main" val="3566742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92"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481951" y="1690688"/>
            <a:ext cx="4138049" cy="4967286"/>
          </a:xfrm>
          <a:prstGeom prst="rect">
            <a:avLst/>
          </a:prstGeom>
        </p:spPr>
      </p:pic>
    </p:spTree>
    <p:extLst>
      <p:ext uri="{BB962C8B-B14F-4D97-AF65-F5344CB8AC3E}">
        <p14:creationId xmlns:p14="http://schemas.microsoft.com/office/powerpoint/2010/main" val="2685218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3723957" y="1690688"/>
            <a:ext cx="3943667" cy="4967287"/>
          </a:xfrm>
          <a:prstGeom prst="rect">
            <a:avLst/>
          </a:prstGeom>
        </p:spPr>
      </p:pic>
    </p:spTree>
    <p:extLst>
      <p:ext uri="{BB962C8B-B14F-4D97-AF65-F5344CB8AC3E}">
        <p14:creationId xmlns:p14="http://schemas.microsoft.com/office/powerpoint/2010/main" val="2368329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639112" y="1541022"/>
            <a:ext cx="3980888" cy="5031228"/>
          </a:xfrm>
          <a:prstGeom prst="rect">
            <a:avLst/>
          </a:prstGeom>
        </p:spPr>
      </p:pic>
    </p:spTree>
    <p:extLst>
      <p:ext uri="{BB962C8B-B14F-4D97-AF65-F5344CB8AC3E}">
        <p14:creationId xmlns:p14="http://schemas.microsoft.com/office/powerpoint/2010/main" val="1293146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164403"/>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339237"/>
            <a:ext cx="9051471" cy="5518763"/>
          </a:xfrm>
        </p:spPr>
        <p:txBody>
          <a:bodyPr>
            <a:normAutofit/>
          </a:bodyPr>
          <a:lstStyle/>
          <a:p>
            <a:r>
              <a:rPr lang="en-US" dirty="0" smtClean="0"/>
              <a:t>Calculating the charitable contribution deduction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a:t>	</a:t>
            </a:r>
            <a:endParaRPr lang="en-US" sz="1600" dirty="0" smtClean="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12791095"/>
              </p:ext>
            </p:extLst>
          </p:nvPr>
        </p:nvGraphicFramePr>
        <p:xfrm>
          <a:off x="2219092" y="1893794"/>
          <a:ext cx="7817007" cy="3171939"/>
        </p:xfrm>
        <a:graphic>
          <a:graphicData uri="http://schemas.openxmlformats.org/drawingml/2006/table">
            <a:tbl>
              <a:tblPr firstRow="1" firstCol="1" bandRow="1"/>
              <a:tblGrid>
                <a:gridCol w="3208679">
                  <a:extLst>
                    <a:ext uri="{9D8B030D-6E8A-4147-A177-3AD203B41FA5}">
                      <a16:colId xmlns:a16="http://schemas.microsoft.com/office/drawing/2014/main" val="1544802571"/>
                    </a:ext>
                  </a:extLst>
                </a:gridCol>
                <a:gridCol w="1152082">
                  <a:extLst>
                    <a:ext uri="{9D8B030D-6E8A-4147-A177-3AD203B41FA5}">
                      <a16:colId xmlns:a16="http://schemas.microsoft.com/office/drawing/2014/main" val="1046989994"/>
                    </a:ext>
                  </a:extLst>
                </a:gridCol>
                <a:gridCol w="1152082">
                  <a:extLst>
                    <a:ext uri="{9D8B030D-6E8A-4147-A177-3AD203B41FA5}">
                      <a16:colId xmlns:a16="http://schemas.microsoft.com/office/drawing/2014/main" val="2001127913"/>
                    </a:ext>
                  </a:extLst>
                </a:gridCol>
                <a:gridCol w="1152082">
                  <a:extLst>
                    <a:ext uri="{9D8B030D-6E8A-4147-A177-3AD203B41FA5}">
                      <a16:colId xmlns:a16="http://schemas.microsoft.com/office/drawing/2014/main" val="2882289259"/>
                    </a:ext>
                  </a:extLst>
                </a:gridCol>
                <a:gridCol w="1152082">
                  <a:extLst>
                    <a:ext uri="{9D8B030D-6E8A-4147-A177-3AD203B41FA5}">
                      <a16:colId xmlns:a16="http://schemas.microsoft.com/office/drawing/2014/main" val="3726054282"/>
                    </a:ext>
                  </a:extLst>
                </a:gridCol>
              </a:tblGrid>
              <a:tr h="373169">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Manufacturer</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Wholesaler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Retail</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Combined Totals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271894"/>
                  </a:ext>
                </a:extLst>
              </a:tr>
              <a:tr h="186585">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Charitable contributions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200,000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500,000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700,000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479924"/>
                  </a:ext>
                </a:extLst>
              </a:tr>
              <a:tr h="373169">
                <a:tc>
                  <a:txBody>
                    <a:bodyPr/>
                    <a:lstStyle/>
                    <a:p>
                      <a:pPr marL="0" marR="0">
                        <a:spcBef>
                          <a:spcPts val="0"/>
                        </a:spcBef>
                        <a:spcAft>
                          <a:spcPts val="0"/>
                        </a:spcAft>
                      </a:pPr>
                      <a:r>
                        <a:rPr lang="en-US" sz="1100">
                          <a:effectLst/>
                          <a:latin typeface="Trebuchet MS" panose="020B0603020202020204" pitchFamily="34" charset="0"/>
                          <a:ea typeface="Times New Roman" panose="02020603050405020304" pitchFamily="18" charset="0"/>
                        </a:rPr>
                        <a:t>Group apportionable income w/o considering contributions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6,250,000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339755"/>
                  </a:ext>
                </a:extLst>
              </a:tr>
              <a:tr h="373169">
                <a:tc>
                  <a:txBody>
                    <a:bodyPr/>
                    <a:lstStyle/>
                    <a:p>
                      <a:pPr marL="0" marR="0">
                        <a:spcBef>
                          <a:spcPts val="0"/>
                        </a:spcBef>
                        <a:spcAft>
                          <a:spcPts val="0"/>
                        </a:spcAft>
                      </a:pPr>
                      <a:r>
                        <a:rPr lang="en-US" sz="1100">
                          <a:effectLst/>
                          <a:latin typeface="Trebuchet MS" panose="020B0603020202020204" pitchFamily="34" charset="0"/>
                          <a:ea typeface="Times New Roman" panose="02020603050405020304" pitchFamily="18" charset="0"/>
                        </a:rPr>
                        <a:t>Allowable contribution deduction per IRC Sec 170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625,000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707048"/>
                  </a:ext>
                </a:extLst>
              </a:tr>
              <a:tr h="373169">
                <a:tc>
                  <a:txBody>
                    <a:bodyPr/>
                    <a:lstStyle/>
                    <a:p>
                      <a:pPr marL="0" marR="0">
                        <a:spcBef>
                          <a:spcPts val="0"/>
                        </a:spcBef>
                        <a:spcAft>
                          <a:spcPts val="0"/>
                        </a:spcAft>
                      </a:pPr>
                      <a:r>
                        <a:rPr lang="en-US" sz="1100" dirty="0">
                          <a:effectLst/>
                          <a:latin typeface="Trebuchet MS" panose="020B0603020202020204" pitchFamily="34" charset="0"/>
                          <a:ea typeface="Times New Roman" panose="02020603050405020304" pitchFamily="18" charset="0"/>
                        </a:rPr>
                        <a:t>Unused charitable contribution deduction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75,000*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893644"/>
                  </a:ext>
                </a:extLst>
              </a:tr>
              <a:tr h="373169">
                <a:tc>
                  <a:txBody>
                    <a:bodyPr/>
                    <a:lstStyle/>
                    <a:p>
                      <a:pPr marL="0" marR="0">
                        <a:spcBef>
                          <a:spcPts val="0"/>
                        </a:spcBef>
                        <a:spcAft>
                          <a:spcPts val="0"/>
                        </a:spcAft>
                      </a:pPr>
                      <a:r>
                        <a:rPr lang="en-US" sz="1100" dirty="0">
                          <a:effectLst/>
                          <a:latin typeface="Trebuchet MS" panose="020B0603020202020204" pitchFamily="34" charset="0"/>
                          <a:ea typeface="Times New Roman" panose="02020603050405020304" pitchFamily="18" charset="0"/>
                        </a:rPr>
                        <a:t>Pro-rata portion of unused contribution deduction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21,429**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53,571***</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754749"/>
                  </a:ext>
                </a:extLst>
              </a:tr>
              <a:tr h="186585">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Income allocated to KY</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150,000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50,000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648266"/>
                  </a:ext>
                </a:extLst>
              </a:tr>
              <a:tr h="559755">
                <a:tc>
                  <a:txBody>
                    <a:bodyPr/>
                    <a:lstStyle/>
                    <a:p>
                      <a:pPr marL="0" marR="0">
                        <a:spcBef>
                          <a:spcPts val="0"/>
                        </a:spcBef>
                        <a:spcAft>
                          <a:spcPts val="0"/>
                        </a:spcAft>
                      </a:pPr>
                      <a:r>
                        <a:rPr lang="en-US" sz="1100" dirty="0">
                          <a:effectLst/>
                          <a:latin typeface="Trebuchet MS" panose="020B0603020202020204" pitchFamily="34" charset="0"/>
                          <a:ea typeface="Times New Roman" panose="02020603050405020304" pitchFamily="18" charset="0"/>
                        </a:rPr>
                        <a:t>Allowable contribution expense against </a:t>
                      </a:r>
                      <a:r>
                        <a:rPr lang="en-US" sz="1100" dirty="0" err="1">
                          <a:effectLst/>
                          <a:latin typeface="Trebuchet MS" panose="020B0603020202020204" pitchFamily="34" charset="0"/>
                          <a:ea typeface="Times New Roman" panose="02020603050405020304" pitchFamily="18" charset="0"/>
                        </a:rPr>
                        <a:t>nonapportionable</a:t>
                      </a:r>
                      <a:r>
                        <a:rPr lang="en-US" sz="1100" dirty="0">
                          <a:effectLst/>
                          <a:latin typeface="Trebuchet MS" panose="020B0603020202020204" pitchFamily="34" charset="0"/>
                          <a:ea typeface="Times New Roman" panose="02020603050405020304" pitchFamily="18" charset="0"/>
                        </a:rPr>
                        <a:t> income</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15,000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a:effectLst/>
                          <a:latin typeface="Trebuchet MS" panose="020B0603020202020204" pitchFamily="34" charset="0"/>
                          <a:ea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75083"/>
                  </a:ext>
                </a:extLst>
              </a:tr>
              <a:tr h="373169">
                <a:tc>
                  <a:txBody>
                    <a:bodyPr/>
                    <a:lstStyle/>
                    <a:p>
                      <a:pPr marL="0" marR="0">
                        <a:spcBef>
                          <a:spcPts val="0"/>
                        </a:spcBef>
                        <a:spcAft>
                          <a:spcPts val="0"/>
                        </a:spcAft>
                      </a:pPr>
                      <a:r>
                        <a:rPr lang="en-US" sz="1100" dirty="0">
                          <a:effectLst/>
                          <a:latin typeface="Trebuchet MS" panose="020B0603020202020204" pitchFamily="34" charset="0"/>
                          <a:ea typeface="Times New Roman" panose="02020603050405020304" pitchFamily="18" charset="0"/>
                        </a:rPr>
                        <a:t>Unused contribution amount carried forward</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b="1">
                          <a:effectLst/>
                          <a:latin typeface="Trebuchet MS" panose="020B0603020202020204" pitchFamily="34" charset="0"/>
                          <a:ea typeface="Times New Roman" panose="02020603050405020304" pitchFamily="18" charset="0"/>
                        </a:rPr>
                        <a:t>$6,429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b="1">
                          <a:effectLst/>
                          <a:latin typeface="Trebuchet MS" panose="020B0603020202020204" pitchFamily="34" charset="0"/>
                          <a:ea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100" b="1">
                          <a:effectLst/>
                          <a:latin typeface="Trebuchet MS" panose="020B0603020202020204" pitchFamily="34" charset="0"/>
                          <a:ea typeface="Times New Roman" panose="02020603050405020304" pitchFamily="18" charset="0"/>
                        </a:rPr>
                        <a:t>$53,571</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Trebuchet MS" panose="020B0603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17385"/>
                  </a:ext>
                </a:extLst>
              </a:tr>
            </a:tbl>
          </a:graphicData>
        </a:graphic>
      </p:graphicFrame>
      <p:sp>
        <p:nvSpPr>
          <p:cNvPr id="6" name="TextBox 5"/>
          <p:cNvSpPr txBox="1"/>
          <p:nvPr/>
        </p:nvSpPr>
        <p:spPr>
          <a:xfrm>
            <a:off x="2219092" y="5144811"/>
            <a:ext cx="7950819" cy="1600438"/>
          </a:xfrm>
          <a:prstGeom prst="rect">
            <a:avLst/>
          </a:prstGeom>
          <a:noFill/>
        </p:spPr>
        <p:txBody>
          <a:bodyPr wrap="square" rtlCol="0">
            <a:spAutoFit/>
          </a:bodyPr>
          <a:lstStyle/>
          <a:p>
            <a:r>
              <a:rPr lang="en-US" sz="1400" dirty="0"/>
              <a:t>*Total contributions of $700,000 minus allowable deduction of $625,000</a:t>
            </a:r>
          </a:p>
          <a:p>
            <a:r>
              <a:rPr lang="en-US" sz="1400" dirty="0" smtClean="0"/>
              <a:t>**(</a:t>
            </a:r>
            <a:r>
              <a:rPr lang="en-US" sz="1400" dirty="0"/>
              <a:t>Manufacturer contribution/Total group contribution) X Unused contribution:		$200,000/$700,000   X   $75,000 = $21,429</a:t>
            </a:r>
          </a:p>
          <a:p>
            <a:r>
              <a:rPr lang="en-US" sz="1400" dirty="0" smtClean="0"/>
              <a:t> </a:t>
            </a:r>
            <a:r>
              <a:rPr lang="en-US" sz="1400" dirty="0"/>
              <a:t>***(Retail contribution/Total group contribution) X Unused contribution:</a:t>
            </a:r>
          </a:p>
          <a:p>
            <a:r>
              <a:rPr lang="en-US" sz="1400" dirty="0"/>
              <a:t>	</a:t>
            </a:r>
            <a:r>
              <a:rPr lang="en-US" sz="1400" dirty="0" smtClean="0"/>
              <a:t>$</a:t>
            </a:r>
            <a:r>
              <a:rPr lang="en-US" sz="1400" dirty="0"/>
              <a:t>500,000/$700,000   X  $75,000 = $53,571</a:t>
            </a:r>
          </a:p>
          <a:p>
            <a:r>
              <a:rPr lang="en-US" sz="1400" dirty="0" smtClean="0"/>
              <a:t>Retail is not doing business in Kentucky and has no </a:t>
            </a:r>
            <a:r>
              <a:rPr lang="en-US" sz="1400" dirty="0" err="1" smtClean="0"/>
              <a:t>nonapportionable</a:t>
            </a:r>
            <a:r>
              <a:rPr lang="en-US" sz="1400" dirty="0" smtClean="0"/>
              <a:t> income allocated to Kentucky. No amount of the $75,000 can be used this year, but it can be carried forward. </a:t>
            </a:r>
            <a:endParaRPr lang="en-US" sz="1400" dirty="0"/>
          </a:p>
        </p:txBody>
      </p:sp>
    </p:spTree>
    <p:extLst>
      <p:ext uri="{BB962C8B-B14F-4D97-AF65-F5344CB8AC3E}">
        <p14:creationId xmlns:p14="http://schemas.microsoft.com/office/powerpoint/2010/main" val="1405940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218845" y="1690688"/>
            <a:ext cx="5972175" cy="4672330"/>
          </a:xfrm>
          <a:prstGeom prst="rect">
            <a:avLst/>
          </a:prstGeom>
        </p:spPr>
      </p:pic>
    </p:spTree>
    <p:extLst>
      <p:ext uri="{BB962C8B-B14F-4D97-AF65-F5344CB8AC3E}">
        <p14:creationId xmlns:p14="http://schemas.microsoft.com/office/powerpoint/2010/main" val="1548851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595370" y="1439599"/>
            <a:ext cx="4024630" cy="5162867"/>
          </a:xfrm>
          <a:prstGeom prst="rect">
            <a:avLst/>
          </a:prstGeom>
        </p:spPr>
      </p:pic>
    </p:spTree>
    <p:extLst>
      <p:ext uri="{BB962C8B-B14F-4D97-AF65-F5344CB8AC3E}">
        <p14:creationId xmlns:p14="http://schemas.microsoft.com/office/powerpoint/2010/main" val="1162607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3509645" y="1690689"/>
            <a:ext cx="3996055" cy="4786312"/>
          </a:xfrm>
          <a:prstGeom prst="rect">
            <a:avLst/>
          </a:prstGeom>
        </p:spPr>
      </p:pic>
    </p:spTree>
    <p:extLst>
      <p:ext uri="{BB962C8B-B14F-4D97-AF65-F5344CB8AC3E}">
        <p14:creationId xmlns:p14="http://schemas.microsoft.com/office/powerpoint/2010/main" val="2114371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371532" y="1371600"/>
            <a:ext cx="4219893" cy="5105718"/>
          </a:xfrm>
          <a:prstGeom prst="rect">
            <a:avLst/>
          </a:prstGeom>
        </p:spPr>
      </p:pic>
    </p:spTree>
    <p:extLst>
      <p:ext uri="{BB962C8B-B14F-4D97-AF65-F5344CB8AC3E}">
        <p14:creationId xmlns:p14="http://schemas.microsoft.com/office/powerpoint/2010/main" val="36791295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3404870" y="1439599"/>
            <a:ext cx="4196080" cy="5056451"/>
          </a:xfrm>
          <a:prstGeom prst="rect">
            <a:avLst/>
          </a:prstGeom>
        </p:spPr>
      </p:pic>
    </p:spTree>
    <p:extLst>
      <p:ext uri="{BB962C8B-B14F-4D97-AF65-F5344CB8AC3E}">
        <p14:creationId xmlns:p14="http://schemas.microsoft.com/office/powerpoint/2010/main" val="3174521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smtClean="0">
                <a:solidFill>
                  <a:prstClr val="black"/>
                </a:solidFill>
              </a:rPr>
              <a:t>HB</a:t>
            </a: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1"/>
          <p:cNvSpPr txBox="1">
            <a:spLocks/>
          </p:cNvSpPr>
          <p:nvPr/>
        </p:nvSpPr>
        <p:spPr>
          <a:xfrm>
            <a:off x="1782803" y="676275"/>
            <a:ext cx="9067800" cy="1325563"/>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smtClean="0"/>
              <a:t>The end of mandatory nexus filing</a:t>
            </a:r>
            <a:endParaRPr lang="en-US" sz="4400" dirty="0"/>
          </a:p>
        </p:txBody>
      </p:sp>
      <p:cxnSp>
        <p:nvCxnSpPr>
          <p:cNvPr id="8" name="Straight Connector 7"/>
          <p:cNvCxnSpPr/>
          <p:nvPr/>
        </p:nvCxnSpPr>
        <p:spPr>
          <a:xfrm flipV="1">
            <a:off x="1935550" y="200183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70899" y="2579914"/>
            <a:ext cx="9067799" cy="3451201"/>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smtClean="0">
                <a:solidFill>
                  <a:prstClr val="black"/>
                </a:solidFill>
              </a:rPr>
              <a:t>KRS </a:t>
            </a:r>
            <a:r>
              <a:rPr lang="en-US" sz="2800" dirty="0">
                <a:solidFill>
                  <a:prstClr val="black"/>
                </a:solidFill>
              </a:rPr>
              <a:t>141.200 </a:t>
            </a:r>
            <a:r>
              <a:rPr lang="en-US" sz="2800" dirty="0" smtClean="0">
                <a:solidFill>
                  <a:prstClr val="black"/>
                </a:solidFill>
              </a:rPr>
              <a:t>required </a:t>
            </a:r>
            <a:r>
              <a:rPr lang="en-US" sz="2800" dirty="0">
                <a:solidFill>
                  <a:prstClr val="black"/>
                </a:solidFill>
              </a:rPr>
              <a:t>mandatory nexus filing</a:t>
            </a:r>
          </a:p>
          <a:p>
            <a:pPr marL="228600" lvl="0" indent="-228600">
              <a:lnSpc>
                <a:spcPct val="90000"/>
              </a:lnSpc>
              <a:spcBef>
                <a:spcPts val="1000"/>
              </a:spcBef>
              <a:buFont typeface="Arial" panose="020B0604020202020204" pitchFamily="34" charset="0"/>
              <a:buChar char="•"/>
            </a:pPr>
            <a:r>
              <a:rPr lang="en-US" sz="2800" dirty="0">
                <a:solidFill>
                  <a:prstClr val="black"/>
                </a:solidFill>
              </a:rPr>
              <a:t>Mandatory nexus: one or more chains of includible corporations connected through stock ownership or membership/partnership interest with a common </a:t>
            </a:r>
            <a:r>
              <a:rPr lang="en-US" sz="2800" dirty="0" smtClean="0">
                <a:solidFill>
                  <a:prstClr val="black"/>
                </a:solidFill>
              </a:rPr>
              <a:t>owner that </a:t>
            </a:r>
            <a:r>
              <a:rPr lang="en-US" sz="2800" dirty="0">
                <a:solidFill>
                  <a:prstClr val="black"/>
                </a:solidFill>
              </a:rPr>
              <a:t>is also an includible corporation</a:t>
            </a:r>
          </a:p>
          <a:p>
            <a:pPr marL="228600" lvl="0" indent="-228600">
              <a:lnSpc>
                <a:spcPct val="90000"/>
              </a:lnSpc>
              <a:spcBef>
                <a:spcPts val="1000"/>
              </a:spcBef>
              <a:buFont typeface="Arial" panose="020B0604020202020204" pitchFamily="34" charset="0"/>
              <a:buChar char="•"/>
            </a:pPr>
            <a:r>
              <a:rPr lang="en-US" sz="2800" dirty="0">
                <a:solidFill>
                  <a:prstClr val="black"/>
                </a:solidFill>
              </a:rPr>
              <a:t>All includible corporations have </a:t>
            </a:r>
            <a:r>
              <a:rPr lang="en-US" sz="2800" dirty="0" smtClean="0">
                <a:solidFill>
                  <a:prstClr val="black"/>
                </a:solidFill>
              </a:rPr>
              <a:t>sales, property, or payroll in Kentucky or are domiciled in KY or derive income from sources in Kentucky</a:t>
            </a:r>
            <a:endParaRPr lang="en-US" sz="2800" dirty="0">
              <a:solidFill>
                <a:prstClr val="black"/>
              </a:solidFill>
            </a:endParaRPr>
          </a:p>
        </p:txBody>
      </p:sp>
    </p:spTree>
    <p:extLst>
      <p:ext uri="{BB962C8B-B14F-4D97-AF65-F5344CB8AC3E}">
        <p14:creationId xmlns:p14="http://schemas.microsoft.com/office/powerpoint/2010/main" val="2736287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852545" y="1690688"/>
            <a:ext cx="3748405" cy="4814887"/>
          </a:xfrm>
          <a:prstGeom prst="rect">
            <a:avLst/>
          </a:prstGeom>
        </p:spPr>
      </p:pic>
    </p:spTree>
    <p:extLst>
      <p:ext uri="{BB962C8B-B14F-4D97-AF65-F5344CB8AC3E}">
        <p14:creationId xmlns:p14="http://schemas.microsoft.com/office/powerpoint/2010/main" val="12547257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339" y="1439599"/>
            <a:ext cx="3965664" cy="5050411"/>
          </a:xfrm>
          <a:prstGeom prst="rect">
            <a:avLst/>
          </a:prstGeom>
        </p:spPr>
      </p:pic>
      <p:sp>
        <p:nvSpPr>
          <p:cNvPr id="6" name="Oval 5"/>
          <p:cNvSpPr/>
          <p:nvPr/>
        </p:nvSpPr>
        <p:spPr>
          <a:xfrm>
            <a:off x="4973424" y="4884234"/>
            <a:ext cx="345688" cy="1784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1811" y="5892160"/>
            <a:ext cx="395589" cy="165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06134" y="4884234"/>
            <a:ext cx="380627" cy="1784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5229922" y="5062653"/>
            <a:ext cx="331889" cy="829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989250" y="5062653"/>
            <a:ext cx="816884" cy="7906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13"/>
          <p:cNvSpPr txBox="1"/>
          <p:nvPr/>
        </p:nvSpPr>
        <p:spPr>
          <a:xfrm>
            <a:off x="6839301" y="5227756"/>
            <a:ext cx="2105025" cy="1028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Per the U9 instructions, the combined totals column for Line 16 should reflect the net amount due for the group after subtracting net overpayments.</a:t>
            </a:r>
          </a:p>
        </p:txBody>
      </p:sp>
    </p:spTree>
    <p:extLst>
      <p:ext uri="{BB962C8B-B14F-4D97-AF65-F5344CB8AC3E}">
        <p14:creationId xmlns:p14="http://schemas.microsoft.com/office/powerpoint/2010/main" val="1998224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647757" y="1571625"/>
            <a:ext cx="3972243" cy="4857750"/>
          </a:xfrm>
          <a:prstGeom prst="rect">
            <a:avLst/>
          </a:prstGeom>
        </p:spPr>
      </p:pic>
    </p:spTree>
    <p:extLst>
      <p:ext uri="{BB962C8B-B14F-4D97-AF65-F5344CB8AC3E}">
        <p14:creationId xmlns:p14="http://schemas.microsoft.com/office/powerpoint/2010/main" val="2945910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2042566" y="365125"/>
            <a:ext cx="9311234" cy="1325563"/>
          </a:xfrm>
        </p:spPr>
        <p:txBody>
          <a:bodyPr/>
          <a:lstStyle/>
          <a:p>
            <a:r>
              <a:rPr lang="en-US" dirty="0" smtClean="0">
                <a:latin typeface="Calibri Light" panose="020F0302020204030204" pitchFamily="34" charset="0"/>
                <a:cs typeface="Calibri Light" panose="020F0302020204030204" pitchFamily="34" charset="0"/>
              </a:rPr>
              <a:t>Comprehensive Example</a:t>
            </a:r>
            <a:endParaRPr lang="en-US" dirty="0">
              <a:latin typeface="Calibri Light" panose="020F0302020204030204" pitchFamily="34" charset="0"/>
              <a:cs typeface="Calibri Light" panose="020F0302020204030204" pitchFamily="34" charset="0"/>
            </a:endParaRPr>
          </a:p>
        </p:txBody>
      </p:sp>
      <p:sp>
        <p:nvSpPr>
          <p:cNvPr id="4" name="Content Placeholder 3"/>
          <p:cNvSpPr>
            <a:spLocks noGrp="1"/>
          </p:cNvSpPr>
          <p:nvPr>
            <p:ph idx="1"/>
          </p:nvPr>
        </p:nvSpPr>
        <p:spPr>
          <a:xfrm>
            <a:off x="2042566" y="1439599"/>
            <a:ext cx="9051471"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3423920" y="1588770"/>
            <a:ext cx="3891280" cy="4897755"/>
          </a:xfrm>
          <a:prstGeom prst="rect">
            <a:avLst/>
          </a:prstGeom>
        </p:spPr>
      </p:pic>
    </p:spTree>
    <p:extLst>
      <p:ext uri="{BB962C8B-B14F-4D97-AF65-F5344CB8AC3E}">
        <p14:creationId xmlns:p14="http://schemas.microsoft.com/office/powerpoint/2010/main" val="26183428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Unitary </a:t>
            </a:r>
            <a:r>
              <a:rPr lang="en-US" dirty="0"/>
              <a:t>Combined…unless</a:t>
            </a:r>
          </a:p>
        </p:txBody>
      </p:sp>
      <p:sp>
        <p:nvSpPr>
          <p:cNvPr id="8" name="Content Placeholder 7"/>
          <p:cNvSpPr>
            <a:spLocks noGrp="1"/>
          </p:cNvSpPr>
          <p:nvPr>
            <p:ph idx="1"/>
          </p:nvPr>
        </p:nvSpPr>
        <p:spPr>
          <a:xfrm>
            <a:off x="2034402" y="1825625"/>
            <a:ext cx="9319398" cy="4351338"/>
          </a:xfrm>
        </p:spPr>
        <p:txBody>
          <a:bodyPr>
            <a:normAutofit fontScale="92500" lnSpcReduction="20000"/>
          </a:bodyPr>
          <a:lstStyle/>
          <a:p>
            <a:r>
              <a:rPr lang="en-US" sz="2400" dirty="0"/>
              <a:t>KRS 141.201: An affiliated group can “make an election to file a consolidated return with all members of the affiliated group”</a:t>
            </a:r>
          </a:p>
          <a:p>
            <a:pPr lvl="1"/>
            <a:r>
              <a:rPr lang="en-US" dirty="0" smtClean="0"/>
              <a:t>Same-as-federal consolidation… which means the affiliated group may include entities that do not have Kentucky nexus</a:t>
            </a:r>
            <a:endParaRPr lang="en-US" dirty="0"/>
          </a:p>
          <a:p>
            <a:pPr lvl="1"/>
            <a:r>
              <a:rPr lang="en-US" dirty="0"/>
              <a:t>What if they don’t file consolidated at the </a:t>
            </a:r>
            <a:r>
              <a:rPr lang="en-US" dirty="0" smtClean="0"/>
              <a:t>federal </a:t>
            </a:r>
            <a:r>
              <a:rPr lang="en-US" dirty="0"/>
              <a:t>level? They can still elect to file consolidated with </a:t>
            </a:r>
            <a:r>
              <a:rPr lang="en-US" dirty="0" smtClean="0"/>
              <a:t>Kentucky</a:t>
            </a:r>
          </a:p>
          <a:p>
            <a:pPr lvl="2"/>
            <a:r>
              <a:rPr lang="en-US" dirty="0" smtClean="0"/>
              <a:t>The entities in the group would be same as if they filed federal consolidated</a:t>
            </a:r>
            <a:endParaRPr lang="en-US" dirty="0"/>
          </a:p>
          <a:p>
            <a:pPr lvl="1"/>
            <a:r>
              <a:rPr lang="en-US" dirty="0"/>
              <a:t>Once they make the election, </a:t>
            </a:r>
            <a:r>
              <a:rPr lang="en-US" dirty="0" smtClean="0"/>
              <a:t>it is binding </a:t>
            </a:r>
            <a:r>
              <a:rPr lang="en-US" dirty="0"/>
              <a:t>for </a:t>
            </a:r>
            <a:r>
              <a:rPr lang="en-US" dirty="0" smtClean="0"/>
              <a:t>48 months (4 years)</a:t>
            </a:r>
            <a:endParaRPr lang="en-US" dirty="0"/>
          </a:p>
          <a:p>
            <a:r>
              <a:rPr lang="en-US" sz="2400" dirty="0"/>
              <a:t>Otherwise, each entity must file </a:t>
            </a:r>
            <a:r>
              <a:rPr lang="en-US" sz="2400" dirty="0" smtClean="0"/>
              <a:t>separately if it is not part of a unitary combined group</a:t>
            </a:r>
            <a:endParaRPr lang="en-US" sz="2400" dirty="0"/>
          </a:p>
          <a:p>
            <a:r>
              <a:rPr lang="en-US" sz="2400" dirty="0"/>
              <a:t>SO… the default for multi-state corporations is </a:t>
            </a:r>
            <a:r>
              <a:rPr lang="en-US" sz="2400" dirty="0" smtClean="0"/>
              <a:t>unitary </a:t>
            </a:r>
            <a:r>
              <a:rPr lang="en-US" sz="2400" dirty="0"/>
              <a:t>combined, UNLESS they elect out of </a:t>
            </a:r>
            <a:r>
              <a:rPr lang="en-US" sz="2400" dirty="0" smtClean="0"/>
              <a:t>it and file consolidated</a:t>
            </a:r>
            <a:endParaRPr lang="en-US" sz="2400" dirty="0"/>
          </a:p>
          <a:p>
            <a:pPr lvl="1"/>
            <a:r>
              <a:rPr lang="en-US" dirty="0"/>
              <a:t>Otherwise, they file separately </a:t>
            </a:r>
          </a:p>
          <a:p>
            <a:r>
              <a:rPr lang="en-US" sz="2400" dirty="0" smtClean="0"/>
              <a:t>Elective Consolidated statute: KRS 141.201 Regulation: 103 KAR 16:200</a:t>
            </a:r>
            <a:endParaRPr lang="en-US" sz="2400" dirty="0"/>
          </a:p>
          <a:p>
            <a:endParaRPr lang="en-US" dirty="0"/>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795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Unitary </a:t>
            </a:r>
            <a:r>
              <a:rPr lang="en-US" dirty="0"/>
              <a:t>Combined…unless</a:t>
            </a:r>
          </a:p>
        </p:txBody>
      </p:sp>
      <p:sp>
        <p:nvSpPr>
          <p:cNvPr id="8" name="Content Placeholder 7"/>
          <p:cNvSpPr>
            <a:spLocks noGrp="1"/>
          </p:cNvSpPr>
          <p:nvPr>
            <p:ph idx="1"/>
          </p:nvPr>
        </p:nvSpPr>
        <p:spPr>
          <a:xfrm>
            <a:off x="2034402" y="1825625"/>
            <a:ext cx="9319398" cy="4351338"/>
          </a:xfrm>
        </p:spPr>
        <p:txBody>
          <a:bodyPr>
            <a:normAutofit/>
          </a:bodyPr>
          <a:lstStyle/>
          <a:p>
            <a:pPr marL="0" indent="0" algn="ctr">
              <a:buNone/>
            </a:pPr>
            <a:r>
              <a:rPr lang="en-US" dirty="0" smtClean="0"/>
              <a:t>Differences in Terminology and Concepts</a:t>
            </a:r>
          </a:p>
          <a:p>
            <a:pPr marL="0" indent="0" algn="ctr">
              <a:buNone/>
            </a:pPr>
            <a:endParaRPr lang="en-US" dirty="0"/>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24207772"/>
              </p:ext>
            </p:extLst>
          </p:nvPr>
        </p:nvGraphicFramePr>
        <p:xfrm>
          <a:off x="2551713" y="2250623"/>
          <a:ext cx="8226128"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42837231"/>
                    </a:ext>
                  </a:extLst>
                </a:gridCol>
                <a:gridCol w="4162128">
                  <a:extLst>
                    <a:ext uri="{9D8B030D-6E8A-4147-A177-3AD203B41FA5}">
                      <a16:colId xmlns:a16="http://schemas.microsoft.com/office/drawing/2014/main" val="1521112802"/>
                    </a:ext>
                  </a:extLst>
                </a:gridCol>
              </a:tblGrid>
              <a:tr h="370840">
                <a:tc>
                  <a:txBody>
                    <a:bodyPr/>
                    <a:lstStyle/>
                    <a:p>
                      <a:r>
                        <a:rPr lang="en-US" dirty="0" smtClean="0"/>
                        <a:t>Unitary</a:t>
                      </a:r>
                      <a:r>
                        <a:rPr lang="en-US" baseline="0" dirty="0" smtClean="0"/>
                        <a:t> Combined</a:t>
                      </a:r>
                      <a:endParaRPr lang="en-US" dirty="0"/>
                    </a:p>
                  </a:txBody>
                  <a:tcPr/>
                </a:tc>
                <a:tc>
                  <a:txBody>
                    <a:bodyPr/>
                    <a:lstStyle/>
                    <a:p>
                      <a:r>
                        <a:rPr lang="en-US" dirty="0" smtClean="0"/>
                        <a:t>Elective Consolidated</a:t>
                      </a:r>
                      <a:endParaRPr lang="en-US" dirty="0"/>
                    </a:p>
                  </a:txBody>
                  <a:tcPr/>
                </a:tc>
                <a:extLst>
                  <a:ext uri="{0D108BD9-81ED-4DB2-BD59-A6C34878D82A}">
                    <a16:rowId xmlns:a16="http://schemas.microsoft.com/office/drawing/2014/main" val="440760209"/>
                  </a:ext>
                </a:extLst>
              </a:tr>
              <a:tr h="370840">
                <a:tc>
                  <a:txBody>
                    <a:bodyPr/>
                    <a:lstStyle/>
                    <a:p>
                      <a:r>
                        <a:rPr lang="en-US" dirty="0" smtClean="0"/>
                        <a:t>“Unitary group” or “Combined group”</a:t>
                      </a:r>
                      <a:endParaRPr lang="en-US" dirty="0"/>
                    </a:p>
                  </a:txBody>
                  <a:tcPr/>
                </a:tc>
                <a:tc>
                  <a:txBody>
                    <a:bodyPr/>
                    <a:lstStyle/>
                    <a:p>
                      <a:r>
                        <a:rPr lang="en-US" dirty="0" smtClean="0"/>
                        <a:t>“Affiliated group” or “Consolidated group”</a:t>
                      </a:r>
                      <a:endParaRPr lang="en-US" dirty="0"/>
                    </a:p>
                  </a:txBody>
                  <a:tcPr/>
                </a:tc>
                <a:extLst>
                  <a:ext uri="{0D108BD9-81ED-4DB2-BD59-A6C34878D82A}">
                    <a16:rowId xmlns:a16="http://schemas.microsoft.com/office/drawing/2014/main" val="2385948934"/>
                  </a:ext>
                </a:extLst>
              </a:tr>
              <a:tr h="370840">
                <a:tc>
                  <a:txBody>
                    <a:bodyPr/>
                    <a:lstStyle/>
                    <a:p>
                      <a:r>
                        <a:rPr lang="en-US" dirty="0" smtClean="0"/>
                        <a:t>“Combined report”</a:t>
                      </a:r>
                      <a:endParaRPr lang="en-US" dirty="0"/>
                    </a:p>
                  </a:txBody>
                  <a:tcPr/>
                </a:tc>
                <a:tc>
                  <a:txBody>
                    <a:bodyPr/>
                    <a:lstStyle/>
                    <a:p>
                      <a:r>
                        <a:rPr lang="en-US" dirty="0" smtClean="0"/>
                        <a:t>“Consolidated return”</a:t>
                      </a:r>
                      <a:endParaRPr lang="en-US" dirty="0"/>
                    </a:p>
                  </a:txBody>
                  <a:tcPr/>
                </a:tc>
                <a:extLst>
                  <a:ext uri="{0D108BD9-81ED-4DB2-BD59-A6C34878D82A}">
                    <a16:rowId xmlns:a16="http://schemas.microsoft.com/office/drawing/2014/main" val="2290302569"/>
                  </a:ext>
                </a:extLst>
              </a:tr>
              <a:tr h="370840">
                <a:tc>
                  <a:txBody>
                    <a:bodyPr/>
                    <a:lstStyle/>
                    <a:p>
                      <a:r>
                        <a:rPr lang="en-US" dirty="0" smtClean="0"/>
                        <a:t>“Subsidiaries</a:t>
                      </a:r>
                      <a:r>
                        <a:rPr lang="en-US" baseline="0" dirty="0" smtClean="0"/>
                        <a:t> have s</a:t>
                      </a:r>
                      <a:r>
                        <a:rPr lang="en-US" dirty="0" smtClean="0"/>
                        <a:t>eparate</a:t>
                      </a:r>
                      <a:r>
                        <a:rPr lang="en-US" baseline="0" dirty="0" smtClean="0"/>
                        <a:t> identities”</a:t>
                      </a:r>
                      <a:endParaRPr lang="en-US" dirty="0"/>
                    </a:p>
                  </a:txBody>
                  <a:tcPr/>
                </a:tc>
                <a:tc>
                  <a:txBody>
                    <a:bodyPr/>
                    <a:lstStyle/>
                    <a:p>
                      <a:r>
                        <a:rPr lang="en-US" dirty="0" smtClean="0"/>
                        <a:t>“Treated as a single corporation”</a:t>
                      </a:r>
                      <a:endParaRPr lang="en-US" dirty="0"/>
                    </a:p>
                  </a:txBody>
                  <a:tcPr/>
                </a:tc>
                <a:extLst>
                  <a:ext uri="{0D108BD9-81ED-4DB2-BD59-A6C34878D82A}">
                    <a16:rowId xmlns:a16="http://schemas.microsoft.com/office/drawing/2014/main" val="1355101844"/>
                  </a:ext>
                </a:extLst>
              </a:tr>
              <a:tr h="370840">
                <a:tc>
                  <a:txBody>
                    <a:bodyPr/>
                    <a:lstStyle/>
                    <a:p>
                      <a:r>
                        <a:rPr lang="en-US" dirty="0" smtClean="0"/>
                        <a:t>&gt; 50% ownership</a:t>
                      </a:r>
                      <a:endParaRPr lang="en-US" dirty="0"/>
                    </a:p>
                  </a:txBody>
                  <a:tcPr/>
                </a:tc>
                <a:tc>
                  <a:txBody>
                    <a:bodyPr/>
                    <a:lstStyle/>
                    <a:p>
                      <a:r>
                        <a:rPr lang="en-US" dirty="0" smtClean="0"/>
                        <a:t>&gt;= 80%</a:t>
                      </a:r>
                      <a:r>
                        <a:rPr lang="en-US" baseline="0" dirty="0" smtClean="0"/>
                        <a:t> </a:t>
                      </a:r>
                      <a:r>
                        <a:rPr lang="en-US" dirty="0" smtClean="0"/>
                        <a:t>ownership</a:t>
                      </a:r>
                      <a:endParaRPr lang="en-US" dirty="0"/>
                    </a:p>
                  </a:txBody>
                  <a:tcPr/>
                </a:tc>
                <a:extLst>
                  <a:ext uri="{0D108BD9-81ED-4DB2-BD59-A6C34878D82A}">
                    <a16:rowId xmlns:a16="http://schemas.microsoft.com/office/drawing/2014/main" val="56338525"/>
                  </a:ext>
                </a:extLst>
              </a:tr>
              <a:tr h="370840">
                <a:tc>
                  <a:txBody>
                    <a:bodyPr/>
                    <a:lstStyle/>
                    <a:p>
                      <a:r>
                        <a:rPr lang="en-US" dirty="0" smtClean="0"/>
                        <a:t>Unitary business</a:t>
                      </a:r>
                      <a:endParaRPr lang="en-US" dirty="0"/>
                    </a:p>
                  </a:txBody>
                  <a:tcPr/>
                </a:tc>
                <a:tc>
                  <a:txBody>
                    <a:bodyPr/>
                    <a:lstStyle/>
                    <a:p>
                      <a:endParaRPr lang="en-US" dirty="0"/>
                    </a:p>
                  </a:txBody>
                  <a:tcPr/>
                </a:tc>
                <a:extLst>
                  <a:ext uri="{0D108BD9-81ED-4DB2-BD59-A6C34878D82A}">
                    <a16:rowId xmlns:a16="http://schemas.microsoft.com/office/drawing/2014/main" val="4265266627"/>
                  </a:ext>
                </a:extLst>
              </a:tr>
              <a:tr h="370840">
                <a:tc>
                  <a:txBody>
                    <a:bodyPr/>
                    <a:lstStyle/>
                    <a:p>
                      <a:r>
                        <a:rPr lang="en-US" dirty="0" smtClean="0"/>
                        <a:t>Limited sharing</a:t>
                      </a:r>
                      <a:r>
                        <a:rPr lang="en-US" baseline="0" dirty="0" smtClean="0"/>
                        <a:t> of tax attributes</a:t>
                      </a:r>
                      <a:endParaRPr lang="en-US" dirty="0"/>
                    </a:p>
                  </a:txBody>
                  <a:tcPr/>
                </a:tc>
                <a:tc>
                  <a:txBody>
                    <a:bodyPr/>
                    <a:lstStyle/>
                    <a:p>
                      <a:r>
                        <a:rPr lang="en-US" dirty="0" smtClean="0"/>
                        <a:t>Tax attributes shareable within</a:t>
                      </a:r>
                      <a:r>
                        <a:rPr lang="en-US" baseline="0" dirty="0" smtClean="0"/>
                        <a:t> group</a:t>
                      </a:r>
                      <a:endParaRPr lang="en-US" dirty="0"/>
                    </a:p>
                  </a:txBody>
                  <a:tcPr/>
                </a:tc>
                <a:extLst>
                  <a:ext uri="{0D108BD9-81ED-4DB2-BD59-A6C34878D82A}">
                    <a16:rowId xmlns:a16="http://schemas.microsoft.com/office/drawing/2014/main" val="1051541452"/>
                  </a:ext>
                </a:extLst>
              </a:tr>
            </a:tbl>
          </a:graphicData>
        </a:graphic>
      </p:graphicFrame>
      <p:sp>
        <p:nvSpPr>
          <p:cNvPr id="3" name="TextBox 2"/>
          <p:cNvSpPr txBox="1"/>
          <p:nvPr/>
        </p:nvSpPr>
        <p:spPr>
          <a:xfrm>
            <a:off x="2551713" y="5240749"/>
            <a:ext cx="8226128" cy="1200329"/>
          </a:xfrm>
          <a:prstGeom prst="rect">
            <a:avLst/>
          </a:prstGeom>
          <a:noFill/>
          <a:ln w="19050">
            <a:solidFill>
              <a:schemeClr val="tx1"/>
            </a:solidFill>
          </a:ln>
        </p:spPr>
        <p:txBody>
          <a:bodyPr wrap="square" rtlCol="0">
            <a:spAutoFit/>
          </a:bodyPr>
          <a:lstStyle/>
          <a:p>
            <a:r>
              <a:rPr lang="en-US" dirty="0" smtClean="0"/>
              <a:t>Commonalities:</a:t>
            </a:r>
          </a:p>
          <a:p>
            <a:pPr marL="742950" lvl="1" indent="-285750">
              <a:buFont typeface="Arial" panose="020B0604020202020204" pitchFamily="34" charset="0"/>
              <a:buChar char="•"/>
            </a:pPr>
            <a:r>
              <a:rPr lang="en-US" dirty="0" smtClean="0"/>
              <a:t>Intercompany eliminations</a:t>
            </a:r>
          </a:p>
          <a:p>
            <a:pPr marL="742950" lvl="1" indent="-285750">
              <a:buFont typeface="Arial" panose="020B0604020202020204" pitchFamily="34" charset="0"/>
              <a:buChar char="•"/>
            </a:pPr>
            <a:r>
              <a:rPr lang="en-US" dirty="0" smtClean="0"/>
              <a:t>Not all subsidiaries will have Kentucky nexus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723422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Elective Consolidated</a:t>
            </a:r>
            <a:endParaRPr lang="en-US" dirty="0"/>
          </a:p>
        </p:txBody>
      </p:sp>
      <p:sp>
        <p:nvSpPr>
          <p:cNvPr id="7" name="Content Placeholder 6"/>
          <p:cNvSpPr>
            <a:spLocks noGrp="1"/>
          </p:cNvSpPr>
          <p:nvPr>
            <p:ph idx="1"/>
          </p:nvPr>
        </p:nvSpPr>
        <p:spPr>
          <a:xfrm>
            <a:off x="1910442" y="1825625"/>
            <a:ext cx="9443357" cy="4351338"/>
          </a:xfrm>
        </p:spPr>
        <p:txBody>
          <a:bodyPr>
            <a:normAutofit lnSpcReduction="10000"/>
          </a:bodyPr>
          <a:lstStyle/>
          <a:p>
            <a:pPr lvl="1"/>
            <a:r>
              <a:rPr lang="en-US" dirty="0" smtClean="0"/>
              <a:t>KRS 141.201(3) states “every corporation doing business in this state” can elect to file “a consolidated return with all members of the affiliated group”</a:t>
            </a:r>
          </a:p>
          <a:p>
            <a:pPr lvl="1"/>
            <a:r>
              <a:rPr lang="en-US" dirty="0" smtClean="0"/>
              <a:t>KRS 141.201 (2)(a) states an “affiliated group” is defined by IRC 1504(a)</a:t>
            </a:r>
          </a:p>
          <a:p>
            <a:pPr lvl="1"/>
            <a:r>
              <a:rPr lang="en-US" dirty="0" smtClean="0"/>
              <a:t>IRC 1504(a) defines an affiliated group as “one (1) or more chains of includible corporations connected through stock ownership with a common parent corporation” with a minimum stock ownership percentage of 80%</a:t>
            </a:r>
          </a:p>
          <a:p>
            <a:pPr lvl="1"/>
            <a:r>
              <a:rPr lang="en-US" dirty="0" smtClean="0"/>
              <a:t>S-Corporations, partnerships, and foreign subsidiaries are not includible corporations [IRC 1504(b)(6)]</a:t>
            </a:r>
          </a:p>
          <a:p>
            <a:pPr lvl="1"/>
            <a:r>
              <a:rPr lang="en-US" dirty="0" smtClean="0"/>
              <a:t>An affiliated group can include entities without Kentucky sales, property, or payroll</a:t>
            </a:r>
          </a:p>
          <a:p>
            <a:pPr lvl="2"/>
            <a:endParaRPr lang="en-US" dirty="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095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Elective Consolidated</a:t>
            </a:r>
            <a:endParaRPr lang="en-US" dirty="0"/>
          </a:p>
        </p:txBody>
      </p:sp>
      <p:sp>
        <p:nvSpPr>
          <p:cNvPr id="7" name="Content Placeholder 6"/>
          <p:cNvSpPr>
            <a:spLocks noGrp="1"/>
          </p:cNvSpPr>
          <p:nvPr>
            <p:ph idx="1"/>
          </p:nvPr>
        </p:nvSpPr>
        <p:spPr>
          <a:xfrm>
            <a:off x="1910442" y="1825625"/>
            <a:ext cx="9443357" cy="4351338"/>
          </a:xfrm>
        </p:spPr>
        <p:txBody>
          <a:bodyPr>
            <a:normAutofit/>
          </a:bodyPr>
          <a:lstStyle/>
          <a:p>
            <a:pPr lvl="2"/>
            <a:r>
              <a:rPr lang="en-US" sz="3200" dirty="0" smtClean="0"/>
              <a:t>If the consolidated election is made, the affiliated group is “treated for all purposes as a single corporation” (KRS 141.201(4)(b))</a:t>
            </a:r>
          </a:p>
          <a:p>
            <a:pPr lvl="3"/>
            <a:r>
              <a:rPr lang="en-US" sz="3200" dirty="0" smtClean="0"/>
              <a:t>All intercompany transactions are eliminated when computing net income and apportionment factor</a:t>
            </a:r>
          </a:p>
          <a:p>
            <a:pPr lvl="3"/>
            <a:r>
              <a:rPr lang="en-US" sz="3200" dirty="0" smtClean="0"/>
              <a:t>Each member of the affiliated group is “jointly and severally liable” for the group’s income tax liability (KRS 141.201(5))</a:t>
            </a:r>
            <a:endParaRPr lang="en-US" sz="3200" dirty="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239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Elective Consolidated</a:t>
            </a:r>
            <a:endParaRPr lang="en-US" dirty="0"/>
          </a:p>
        </p:txBody>
      </p:sp>
      <p:sp>
        <p:nvSpPr>
          <p:cNvPr id="7" name="Content Placeholder 6"/>
          <p:cNvSpPr>
            <a:spLocks noGrp="1"/>
          </p:cNvSpPr>
          <p:nvPr>
            <p:ph idx="1"/>
          </p:nvPr>
        </p:nvSpPr>
        <p:spPr>
          <a:xfrm>
            <a:off x="1910442" y="1825625"/>
            <a:ext cx="9443357" cy="4351338"/>
          </a:xfrm>
        </p:spPr>
        <p:txBody>
          <a:bodyPr>
            <a:normAutofit lnSpcReduction="10000"/>
          </a:bodyPr>
          <a:lstStyle/>
          <a:p>
            <a:r>
              <a:rPr lang="en-US" sz="3600" dirty="0"/>
              <a:t>From the audit point of view:</a:t>
            </a:r>
          </a:p>
          <a:p>
            <a:pPr lvl="1"/>
            <a:r>
              <a:rPr lang="en-US" sz="3600" dirty="0"/>
              <a:t>A company </a:t>
            </a:r>
            <a:r>
              <a:rPr lang="en-US" sz="3600" dirty="0" smtClean="0"/>
              <a:t>is included </a:t>
            </a:r>
            <a:r>
              <a:rPr lang="en-US" sz="3600" dirty="0"/>
              <a:t>in </a:t>
            </a:r>
            <a:r>
              <a:rPr lang="en-US" sz="3600" dirty="0" smtClean="0"/>
              <a:t>the affiliated group:</a:t>
            </a:r>
            <a:endParaRPr lang="en-US" sz="3600" dirty="0"/>
          </a:p>
          <a:p>
            <a:pPr lvl="2"/>
            <a:r>
              <a:rPr lang="en-US" sz="3600" dirty="0"/>
              <a:t>If the f</a:t>
            </a:r>
            <a:r>
              <a:rPr lang="en-US" sz="3600" dirty="0" smtClean="0"/>
              <a:t>ederal affiliation schedule </a:t>
            </a:r>
            <a:r>
              <a:rPr lang="en-US" sz="3600" dirty="0"/>
              <a:t>(</a:t>
            </a:r>
            <a:r>
              <a:rPr lang="en-US" sz="3600" dirty="0" smtClean="0"/>
              <a:t>Form 851) shows the 80%+ ownership </a:t>
            </a:r>
            <a:r>
              <a:rPr lang="en-US" sz="3600" dirty="0"/>
              <a:t>structure; AND</a:t>
            </a:r>
          </a:p>
          <a:p>
            <a:pPr lvl="2"/>
            <a:r>
              <a:rPr lang="en-US" sz="3600" dirty="0" smtClean="0"/>
              <a:t>The company files/has filed the appropriate election on Kentucky Form 722</a:t>
            </a:r>
            <a:endParaRPr lang="en-US" sz="3200" dirty="0"/>
          </a:p>
          <a:p>
            <a:pPr lvl="1"/>
            <a:r>
              <a:rPr lang="en-US" sz="3600" dirty="0" smtClean="0"/>
              <a:t>Again, Kentucky sales, property, or payroll for each entity is </a:t>
            </a:r>
            <a:r>
              <a:rPr lang="en-US" sz="3600" i="1" dirty="0" smtClean="0"/>
              <a:t>not </a:t>
            </a:r>
            <a:r>
              <a:rPr lang="en-US" sz="3600" dirty="0" smtClean="0"/>
              <a:t>required</a:t>
            </a:r>
            <a:endParaRPr lang="en-US" sz="4000" dirty="0" smtClean="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246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02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Elective Consolidated—Election Form</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33869" y="1513490"/>
            <a:ext cx="3888827" cy="5097517"/>
          </a:xfrm>
        </p:spPr>
      </p:pic>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9718833">
            <a:off x="3912048" y="3737625"/>
            <a:ext cx="5440145" cy="523220"/>
          </a:xfrm>
          <a:prstGeom prst="rect">
            <a:avLst/>
          </a:prstGeom>
          <a:noFill/>
        </p:spPr>
        <p:txBody>
          <a:bodyPr wrap="square" rtlCol="0">
            <a:spAutoFit/>
          </a:bodyPr>
          <a:lstStyle/>
          <a:p>
            <a:pPr algn="ctr"/>
            <a:r>
              <a:rPr lang="en-US" sz="2800" dirty="0" smtClean="0">
                <a:solidFill>
                  <a:srgbClr val="FF0000"/>
                </a:solidFill>
              </a:rPr>
              <a:t>DRAFT     </a:t>
            </a:r>
            <a:r>
              <a:rPr lang="en-US" sz="2800" dirty="0" err="1" smtClean="0">
                <a:solidFill>
                  <a:srgbClr val="FF0000"/>
                </a:solidFill>
              </a:rPr>
              <a:t>DRAFT</a:t>
            </a:r>
            <a:r>
              <a:rPr lang="en-US" sz="2800" dirty="0" smtClean="0">
                <a:solidFill>
                  <a:srgbClr val="FF0000"/>
                </a:solidFill>
              </a:rPr>
              <a:t>     </a:t>
            </a:r>
            <a:r>
              <a:rPr lang="en-US" sz="2800" dirty="0" err="1" smtClean="0">
                <a:solidFill>
                  <a:srgbClr val="FF0000"/>
                </a:solidFill>
              </a:rPr>
              <a:t>DRAFT</a:t>
            </a:r>
            <a:r>
              <a:rPr lang="en-US" sz="2800" dirty="0" smtClean="0">
                <a:solidFill>
                  <a:srgbClr val="FF0000"/>
                </a:solidFill>
              </a:rPr>
              <a:t>    </a:t>
            </a:r>
            <a:r>
              <a:rPr lang="en-US" sz="2800" dirty="0" err="1" smtClean="0">
                <a:solidFill>
                  <a:srgbClr val="FF0000"/>
                </a:solidFill>
              </a:rPr>
              <a:t>DRAFT</a:t>
            </a:r>
            <a:endParaRPr lang="en-US" sz="2800" dirty="0">
              <a:solidFill>
                <a:srgbClr val="FF0000"/>
              </a:solidFill>
            </a:endParaRPr>
          </a:p>
        </p:txBody>
      </p:sp>
    </p:spTree>
    <p:extLst>
      <p:ext uri="{BB962C8B-B14F-4D97-AF65-F5344CB8AC3E}">
        <p14:creationId xmlns:p14="http://schemas.microsoft.com/office/powerpoint/2010/main" val="242879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endParaRPr lang="en-US"/>
          </a:p>
        </p:txBody>
      </p:sp>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1"/>
          <p:cNvSpPr txBox="1">
            <a:spLocks/>
          </p:cNvSpPr>
          <p:nvPr/>
        </p:nvSpPr>
        <p:spPr>
          <a:xfrm>
            <a:off x="1782803" y="676275"/>
            <a:ext cx="9067800" cy="1325563"/>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smtClean="0"/>
              <a:t>The end of mandatory nexus filing</a:t>
            </a:r>
            <a:endParaRPr lang="en-US" sz="4400" dirty="0"/>
          </a:p>
        </p:txBody>
      </p:sp>
      <p:cxnSp>
        <p:nvCxnSpPr>
          <p:cNvPr id="8" name="Straight Connector 7"/>
          <p:cNvCxnSpPr/>
          <p:nvPr/>
        </p:nvCxnSpPr>
        <p:spPr>
          <a:xfrm flipV="1">
            <a:off x="1882415" y="196757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2095500" y="2333738"/>
            <a:ext cx="9693729" cy="41976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From the audit point of view:</a:t>
            </a:r>
          </a:p>
          <a:p>
            <a:pPr lvl="1"/>
            <a:r>
              <a:rPr lang="en-US" sz="3600" dirty="0" smtClean="0"/>
              <a:t>A company was included in a nexus group:</a:t>
            </a:r>
          </a:p>
          <a:p>
            <a:pPr lvl="2"/>
            <a:r>
              <a:rPr lang="en-US" sz="3600" dirty="0" smtClean="0"/>
              <a:t>If the affiliation schedules (Forms 851 and 851-K) showed 80% ownership structure; AND</a:t>
            </a:r>
          </a:p>
          <a:p>
            <a:pPr lvl="2"/>
            <a:r>
              <a:rPr lang="en-US" sz="3600" dirty="0" smtClean="0"/>
              <a:t>If the affiliate had either sales</a:t>
            </a:r>
            <a:r>
              <a:rPr lang="en-US" sz="3600" baseline="30000" dirty="0" smtClean="0"/>
              <a:t>*</a:t>
            </a:r>
            <a:r>
              <a:rPr lang="en-US" sz="3600" dirty="0" smtClean="0"/>
              <a:t>, property, or payroll in Kentucky (</a:t>
            </a:r>
            <a:r>
              <a:rPr lang="en-US" sz="3600" dirty="0" err="1" smtClean="0"/>
              <a:t>Sch</a:t>
            </a:r>
            <a:r>
              <a:rPr lang="en-US" sz="3600" dirty="0" smtClean="0"/>
              <a:t> A-N or page 2, </a:t>
            </a:r>
            <a:r>
              <a:rPr lang="en-US" sz="3600" dirty="0" err="1" smtClean="0"/>
              <a:t>Sch</a:t>
            </a:r>
            <a:r>
              <a:rPr lang="en-US" sz="3600" dirty="0" smtClean="0"/>
              <a:t> A), OR was domiciled in Kentucky</a:t>
            </a:r>
            <a:endParaRPr lang="en-US" sz="3400" dirty="0"/>
          </a:p>
          <a:p>
            <a:pPr marL="914400" lvl="2" indent="0">
              <a:buNone/>
            </a:pPr>
            <a:endParaRPr lang="en-US" sz="3400" dirty="0"/>
          </a:p>
          <a:p>
            <a:pPr marL="914400" lvl="2" indent="0">
              <a:buNone/>
            </a:pPr>
            <a:r>
              <a:rPr lang="en-US" sz="2600" dirty="0" smtClean="0"/>
              <a:t>*unless the company was protected by P.L. 86-272</a:t>
            </a:r>
          </a:p>
        </p:txBody>
      </p:sp>
    </p:spTree>
    <p:extLst>
      <p:ext uri="{BB962C8B-B14F-4D97-AF65-F5344CB8AC3E}">
        <p14:creationId xmlns:p14="http://schemas.microsoft.com/office/powerpoint/2010/main" val="25113414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Elective Consolidated--Apportionment</a:t>
            </a:r>
            <a:endParaRPr lang="en-US" dirty="0"/>
          </a:p>
        </p:txBody>
      </p:sp>
      <p:sp>
        <p:nvSpPr>
          <p:cNvPr id="8" name="Content Placeholder 7"/>
          <p:cNvSpPr>
            <a:spLocks noGrp="1"/>
          </p:cNvSpPr>
          <p:nvPr>
            <p:ph idx="1"/>
          </p:nvPr>
        </p:nvSpPr>
        <p:spPr>
          <a:xfrm>
            <a:off x="2034402" y="1825625"/>
            <a:ext cx="9067800" cy="4351338"/>
          </a:xfrm>
        </p:spPr>
        <p:txBody>
          <a:bodyPr>
            <a:normAutofit/>
          </a:bodyPr>
          <a:lstStyle/>
          <a:p>
            <a:pPr marL="457200" lvl="1" indent="0" algn="ctr">
              <a:buNone/>
            </a:pPr>
            <a:endParaRPr lang="en-US" sz="3200" dirty="0" smtClean="0"/>
          </a:p>
          <a:p>
            <a:pPr marL="457200" lvl="1" indent="0" algn="ctr">
              <a:buNone/>
            </a:pPr>
            <a:r>
              <a:rPr lang="en-US" sz="3200" dirty="0" smtClean="0"/>
              <a:t>Calculation of the apportionment factor:</a:t>
            </a:r>
          </a:p>
          <a:p>
            <a:pPr lvl="2"/>
            <a:endParaRPr lang="en-US" sz="2800" dirty="0" smtClean="0"/>
          </a:p>
          <a:p>
            <a:pPr marL="914400" lvl="2" indent="0" algn="ctr">
              <a:buNone/>
            </a:pPr>
            <a:r>
              <a:rPr lang="en-US" sz="2800" u="sng" dirty="0" smtClean="0"/>
              <a:t>Group’s KY Receipts</a:t>
            </a:r>
          </a:p>
          <a:p>
            <a:pPr marL="914400" lvl="2" indent="0" algn="ctr">
              <a:buNone/>
            </a:pPr>
            <a:r>
              <a:rPr lang="en-US" sz="2800" dirty="0" smtClean="0"/>
              <a:t>Group’s Everywhere Receipts</a:t>
            </a:r>
          </a:p>
          <a:p>
            <a:pPr marL="914400" lvl="2" indent="0" algn="ctr">
              <a:buNone/>
            </a:pPr>
            <a:endParaRPr lang="en-US" sz="2800" dirty="0"/>
          </a:p>
          <a:p>
            <a:pPr marL="914400" lvl="2" indent="0">
              <a:buNone/>
            </a:pPr>
            <a:endParaRPr lang="en-US" sz="2400" dirty="0" smtClean="0"/>
          </a:p>
          <a:p>
            <a:pPr marL="914400" lvl="2" indent="0">
              <a:buNone/>
            </a:pPr>
            <a:r>
              <a:rPr lang="en-US" sz="2400" dirty="0" smtClean="0"/>
              <a:t>Remember:  	Single-receipts factor (in most cases)</a:t>
            </a:r>
          </a:p>
          <a:p>
            <a:pPr marL="914400" lvl="2" indent="0">
              <a:buNone/>
            </a:pPr>
            <a:r>
              <a:rPr lang="en-US" sz="2400" dirty="0"/>
              <a:t>	</a:t>
            </a:r>
            <a:r>
              <a:rPr lang="en-US" sz="2400" dirty="0" smtClean="0"/>
              <a:t>	Market-based sourcing</a:t>
            </a:r>
            <a:endParaRPr lang="en-US" sz="2400" dirty="0"/>
          </a:p>
          <a:p>
            <a:pPr lvl="2"/>
            <a:endParaRPr lang="en-US" sz="1800" dirty="0" smtClean="0"/>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2523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Elective Consolidated--Apportionment</a:t>
            </a:r>
            <a:endParaRPr lang="en-US" dirty="0"/>
          </a:p>
        </p:txBody>
      </p:sp>
      <p:sp>
        <p:nvSpPr>
          <p:cNvPr id="8" name="Content Placeholder 7"/>
          <p:cNvSpPr>
            <a:spLocks noGrp="1"/>
          </p:cNvSpPr>
          <p:nvPr>
            <p:ph idx="1"/>
          </p:nvPr>
        </p:nvSpPr>
        <p:spPr>
          <a:xfrm>
            <a:off x="2034402" y="1825625"/>
            <a:ext cx="9067800" cy="4351338"/>
          </a:xfrm>
        </p:spPr>
        <p:txBody>
          <a:bodyPr>
            <a:normAutofit/>
          </a:bodyPr>
          <a:lstStyle/>
          <a:p>
            <a:pPr marL="457200" lvl="1" indent="0">
              <a:buNone/>
            </a:pPr>
            <a:r>
              <a:rPr lang="en-US" sz="3200" dirty="0" smtClean="0"/>
              <a:t>If a group includes both providers and non-providers:</a:t>
            </a:r>
          </a:p>
          <a:p>
            <a:pPr lvl="2"/>
            <a:r>
              <a:rPr lang="en-US" sz="2800" dirty="0" smtClean="0"/>
              <a:t>Members that are providers use three-factor apportionment</a:t>
            </a:r>
          </a:p>
          <a:p>
            <a:pPr lvl="2"/>
            <a:r>
              <a:rPr lang="en-US" sz="2800" dirty="0" smtClean="0"/>
              <a:t>Non-providers use single receipts-factor apportionment</a:t>
            </a:r>
          </a:p>
          <a:p>
            <a:pPr lvl="2"/>
            <a:r>
              <a:rPr lang="en-US" sz="2800" dirty="0" smtClean="0"/>
              <a:t>The apportioned income of both groups are then added together </a:t>
            </a:r>
          </a:p>
          <a:p>
            <a:pPr lvl="2"/>
            <a:endParaRPr lang="en-US" sz="1800" dirty="0" smtClean="0"/>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7797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Elective Consolidated—Apportionment Example</a:t>
            </a:r>
            <a:endParaRPr lang="en-US" dirty="0"/>
          </a:p>
        </p:txBody>
      </p:sp>
      <p:sp>
        <p:nvSpPr>
          <p:cNvPr id="8" name="Content Placeholder 7"/>
          <p:cNvSpPr>
            <a:spLocks noGrp="1"/>
          </p:cNvSpPr>
          <p:nvPr>
            <p:ph idx="1"/>
          </p:nvPr>
        </p:nvSpPr>
        <p:spPr>
          <a:xfrm>
            <a:off x="2034402" y="1825625"/>
            <a:ext cx="9067800" cy="4351338"/>
          </a:xfrm>
        </p:spPr>
        <p:txBody>
          <a:bodyPr>
            <a:normAutofit/>
          </a:bodyPr>
          <a:lstStyle/>
          <a:p>
            <a:pPr marL="0" indent="0">
              <a:buNone/>
            </a:pPr>
            <a:r>
              <a:rPr lang="en-US" sz="2600" dirty="0" smtClean="0"/>
              <a:t>Apportionment: Providers and Non-Providers</a:t>
            </a:r>
          </a:p>
          <a:p>
            <a:r>
              <a:rPr lang="en-US" sz="2200" dirty="0" smtClean="0"/>
              <a:t>The consolidated group consists of Parent and Subs A, B, and C. Subs B and C are providers. Parent and Sub A are not.</a:t>
            </a:r>
          </a:p>
          <a:p>
            <a:pPr lvl="1"/>
            <a:endParaRPr lang="en-US" sz="2200" dirty="0" smtClean="0"/>
          </a:p>
          <a:p>
            <a:pPr marL="457200" lvl="1" indent="0">
              <a:buNone/>
            </a:pPr>
            <a:endParaRPr lang="en-US" sz="2200" dirty="0" smtClean="0"/>
          </a:p>
          <a:p>
            <a:pPr marL="457200" lvl="1" indent="0">
              <a:buNone/>
            </a:pPr>
            <a:endParaRPr lang="en-US" sz="2200" dirty="0"/>
          </a:p>
          <a:p>
            <a:pPr marL="914400" lvl="2" indent="0">
              <a:buNone/>
            </a:pPr>
            <a:endParaRPr lang="en-US" sz="1800" dirty="0" smtClean="0"/>
          </a:p>
        </p:txBody>
      </p:sp>
      <p:cxnSp>
        <p:nvCxnSpPr>
          <p:cNvPr id="9" name="Straight Connector 8"/>
          <p:cNvCxnSpPr/>
          <p:nvPr/>
        </p:nvCxnSpPr>
        <p:spPr>
          <a:xfrm flipV="1">
            <a:off x="2034402" y="1658030"/>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963703073"/>
              </p:ext>
            </p:extLst>
          </p:nvPr>
        </p:nvGraphicFramePr>
        <p:xfrm>
          <a:off x="2126255" y="3117770"/>
          <a:ext cx="8975945" cy="2577948"/>
        </p:xfrm>
        <a:graphic>
          <a:graphicData uri="http://schemas.openxmlformats.org/drawingml/2006/table">
            <a:tbl>
              <a:tblPr firstRow="1" firstCol="1" bandRow="1">
                <a:tableStyleId>{5C22544A-7EE6-4342-B048-85BDC9FD1C3A}</a:tableStyleId>
              </a:tblPr>
              <a:tblGrid>
                <a:gridCol w="4085364">
                  <a:extLst>
                    <a:ext uri="{9D8B030D-6E8A-4147-A177-3AD203B41FA5}">
                      <a16:colId xmlns:a16="http://schemas.microsoft.com/office/drawing/2014/main" val="1485661429"/>
                    </a:ext>
                  </a:extLst>
                </a:gridCol>
                <a:gridCol w="1312901">
                  <a:extLst>
                    <a:ext uri="{9D8B030D-6E8A-4147-A177-3AD203B41FA5}">
                      <a16:colId xmlns:a16="http://schemas.microsoft.com/office/drawing/2014/main" val="1057808797"/>
                    </a:ext>
                  </a:extLst>
                </a:gridCol>
                <a:gridCol w="1532528">
                  <a:extLst>
                    <a:ext uri="{9D8B030D-6E8A-4147-A177-3AD203B41FA5}">
                      <a16:colId xmlns:a16="http://schemas.microsoft.com/office/drawing/2014/main" val="2214336078"/>
                    </a:ext>
                  </a:extLst>
                </a:gridCol>
                <a:gridCol w="2045152">
                  <a:extLst>
                    <a:ext uri="{9D8B030D-6E8A-4147-A177-3AD203B41FA5}">
                      <a16:colId xmlns:a16="http://schemas.microsoft.com/office/drawing/2014/main" val="3717854412"/>
                    </a:ext>
                  </a:extLst>
                </a:gridCol>
              </a:tblGrid>
              <a:tr h="429658">
                <a:tc>
                  <a:txBody>
                    <a:bodyPr/>
                    <a:lstStyle/>
                    <a:p>
                      <a:pPr marL="0" marR="0">
                        <a:spcBef>
                          <a:spcPts val="0"/>
                        </a:spcBef>
                        <a:spcAft>
                          <a:spcPts val="0"/>
                        </a:spcAft>
                      </a:pPr>
                      <a:r>
                        <a:rPr lang="en-US" sz="2000" u="sng" dirty="0">
                          <a:effectLst/>
                        </a:rPr>
                        <a:t>Non-Providers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u="sng">
                          <a:effectLst/>
                        </a:rPr>
                        <a:t>Parent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u="sng">
                          <a:effectLst/>
                        </a:rPr>
                        <a:t>Sub A</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u="sng">
                          <a:effectLst/>
                        </a:rPr>
                        <a:t>Sub-group totals</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42526629"/>
                  </a:ext>
                </a:extLst>
              </a:tr>
              <a:tr h="429658">
                <a:tc>
                  <a:txBody>
                    <a:bodyPr/>
                    <a:lstStyle/>
                    <a:p>
                      <a:pPr marL="0" marR="0">
                        <a:spcBef>
                          <a:spcPts val="0"/>
                        </a:spcBef>
                        <a:spcAft>
                          <a:spcPts val="0"/>
                        </a:spcAft>
                      </a:pPr>
                      <a:r>
                        <a:rPr lang="en-US" sz="2000" dirty="0">
                          <a:effectLst/>
                        </a:rPr>
                        <a:t>Income (after eliminations)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$100,000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$50,000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$150,000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26346028"/>
                  </a:ext>
                </a:extLst>
              </a:tr>
              <a:tr h="429658">
                <a:tc>
                  <a:txBody>
                    <a:bodyPr/>
                    <a:lstStyle/>
                    <a:p>
                      <a:pPr marL="0" marR="0">
                        <a:spcBef>
                          <a:spcPts val="0"/>
                        </a:spcBef>
                        <a:spcAft>
                          <a:spcPts val="0"/>
                        </a:spcAft>
                      </a:pPr>
                      <a:r>
                        <a:rPr lang="en-US" sz="2000" dirty="0">
                          <a:effectLst/>
                        </a:rPr>
                        <a:t>KY Receipts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$500,000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$250,000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$750,000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51171981"/>
                  </a:ext>
                </a:extLst>
              </a:tr>
              <a:tr h="429658">
                <a:tc>
                  <a:txBody>
                    <a:bodyPr/>
                    <a:lstStyle/>
                    <a:p>
                      <a:pPr marL="0" marR="0">
                        <a:spcBef>
                          <a:spcPts val="0"/>
                        </a:spcBef>
                        <a:spcAft>
                          <a:spcPts val="0"/>
                        </a:spcAft>
                      </a:pPr>
                      <a:r>
                        <a:rPr lang="en-US" sz="2000" dirty="0">
                          <a:effectLst/>
                        </a:rPr>
                        <a:t>Receipts Everywhere</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$1,000,000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$350,000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$1,350,000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4980759"/>
                  </a:ext>
                </a:extLst>
              </a:tr>
              <a:tr h="429658">
                <a:tc>
                  <a:txBody>
                    <a:bodyPr/>
                    <a:lstStyle/>
                    <a:p>
                      <a:pPr marL="0" marR="0">
                        <a:spcBef>
                          <a:spcPts val="0"/>
                        </a:spcBef>
                        <a:spcAft>
                          <a:spcPts val="0"/>
                        </a:spcAft>
                      </a:pPr>
                      <a:r>
                        <a:rPr lang="en-US" sz="2000" dirty="0">
                          <a:effectLst/>
                        </a:rPr>
                        <a:t>Apportionment Factor</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56%</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56028940"/>
                  </a:ext>
                </a:extLst>
              </a:tr>
              <a:tr h="429658">
                <a:tc>
                  <a:txBody>
                    <a:bodyPr/>
                    <a:lstStyle/>
                    <a:p>
                      <a:pPr marL="0" marR="0">
                        <a:spcBef>
                          <a:spcPts val="0"/>
                        </a:spcBef>
                        <a:spcAft>
                          <a:spcPts val="0"/>
                        </a:spcAft>
                      </a:pPr>
                      <a:r>
                        <a:rPr lang="en-US" sz="2000" dirty="0">
                          <a:effectLst/>
                        </a:rPr>
                        <a:t>Sub-Group Apportioned Income</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$83,333</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4803336"/>
                  </a:ext>
                </a:extLst>
              </a:tr>
            </a:tbl>
          </a:graphicData>
        </a:graphic>
      </p:graphicFrame>
    </p:spTree>
    <p:extLst>
      <p:ext uri="{BB962C8B-B14F-4D97-AF65-F5344CB8AC3E}">
        <p14:creationId xmlns:p14="http://schemas.microsoft.com/office/powerpoint/2010/main" val="162065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Elective Consolidated</a:t>
            </a:r>
            <a:endParaRPr lang="en-US" dirty="0"/>
          </a:p>
        </p:txBody>
      </p:sp>
      <p:sp>
        <p:nvSpPr>
          <p:cNvPr id="8" name="Content Placeholder 7"/>
          <p:cNvSpPr>
            <a:spLocks noGrp="1"/>
          </p:cNvSpPr>
          <p:nvPr>
            <p:ph idx="1"/>
          </p:nvPr>
        </p:nvSpPr>
        <p:spPr>
          <a:xfrm>
            <a:off x="2034401" y="1462067"/>
            <a:ext cx="9067800" cy="5257185"/>
          </a:xfrm>
        </p:spPr>
        <p:txBody>
          <a:bodyPr>
            <a:normAutofit/>
          </a:bodyPr>
          <a:lstStyle/>
          <a:p>
            <a:pPr marL="0" indent="0">
              <a:buNone/>
            </a:pPr>
            <a:r>
              <a:rPr lang="en-US" sz="2600" dirty="0" smtClean="0"/>
              <a:t>Apportionment: Providers and Non-Providers Example</a:t>
            </a:r>
          </a:p>
          <a:p>
            <a:pPr marL="457200" lvl="1" indent="0">
              <a:buNone/>
            </a:pPr>
            <a:r>
              <a:rPr lang="en-US" sz="2200" dirty="0"/>
              <a:t>	</a:t>
            </a:r>
            <a:endParaRPr lang="en-US" sz="1800" dirty="0" smtClean="0"/>
          </a:p>
        </p:txBody>
      </p:sp>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460807964"/>
              </p:ext>
            </p:extLst>
          </p:nvPr>
        </p:nvGraphicFramePr>
        <p:xfrm>
          <a:off x="2139520" y="1949300"/>
          <a:ext cx="8857562" cy="4663440"/>
        </p:xfrm>
        <a:graphic>
          <a:graphicData uri="http://schemas.openxmlformats.org/drawingml/2006/table">
            <a:tbl>
              <a:tblPr firstRow="1" firstCol="1" bandRow="1">
                <a:tableStyleId>{5C22544A-7EE6-4342-B048-85BDC9FD1C3A}</a:tableStyleId>
              </a:tblPr>
              <a:tblGrid>
                <a:gridCol w="4031483">
                  <a:extLst>
                    <a:ext uri="{9D8B030D-6E8A-4147-A177-3AD203B41FA5}">
                      <a16:colId xmlns:a16="http://schemas.microsoft.com/office/drawing/2014/main" val="1178659171"/>
                    </a:ext>
                  </a:extLst>
                </a:gridCol>
                <a:gridCol w="1228456">
                  <a:extLst>
                    <a:ext uri="{9D8B030D-6E8A-4147-A177-3AD203B41FA5}">
                      <a16:colId xmlns:a16="http://schemas.microsoft.com/office/drawing/2014/main" val="2499783163"/>
                    </a:ext>
                  </a:extLst>
                </a:gridCol>
                <a:gridCol w="1579445">
                  <a:extLst>
                    <a:ext uri="{9D8B030D-6E8A-4147-A177-3AD203B41FA5}">
                      <a16:colId xmlns:a16="http://schemas.microsoft.com/office/drawing/2014/main" val="312639528"/>
                    </a:ext>
                  </a:extLst>
                </a:gridCol>
                <a:gridCol w="2018178">
                  <a:extLst>
                    <a:ext uri="{9D8B030D-6E8A-4147-A177-3AD203B41FA5}">
                      <a16:colId xmlns:a16="http://schemas.microsoft.com/office/drawing/2014/main" val="530833252"/>
                    </a:ext>
                  </a:extLst>
                </a:gridCol>
              </a:tblGrid>
              <a:tr h="250358">
                <a:tc>
                  <a:txBody>
                    <a:bodyPr/>
                    <a:lstStyle/>
                    <a:p>
                      <a:pPr marL="0" marR="0">
                        <a:spcBef>
                          <a:spcPts val="0"/>
                        </a:spcBef>
                        <a:spcAft>
                          <a:spcPts val="0"/>
                        </a:spcAft>
                      </a:pPr>
                      <a:r>
                        <a:rPr lang="en-US" sz="1800" u="sng" dirty="0">
                          <a:effectLst/>
                        </a:rPr>
                        <a:t>Providers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u="sng">
                          <a:effectLst/>
                        </a:rPr>
                        <a:t>Sub B</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u="sng">
                          <a:effectLst/>
                        </a:rPr>
                        <a:t>Sub C</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22984369"/>
                  </a:ext>
                </a:extLst>
              </a:tr>
              <a:tr h="250358">
                <a:tc>
                  <a:txBody>
                    <a:bodyPr/>
                    <a:lstStyle/>
                    <a:p>
                      <a:pPr marL="0" marR="0">
                        <a:spcBef>
                          <a:spcPts val="0"/>
                        </a:spcBef>
                        <a:spcAft>
                          <a:spcPts val="0"/>
                        </a:spcAft>
                      </a:pPr>
                      <a:r>
                        <a:rPr lang="en-US" sz="1800" dirty="0">
                          <a:effectLst/>
                        </a:rPr>
                        <a:t>Income (after eliminations)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$25,000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$45,000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$70,000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9311447"/>
                  </a:ext>
                </a:extLst>
              </a:tr>
              <a:tr h="250358">
                <a:tc>
                  <a:txBody>
                    <a:bodyPr/>
                    <a:lstStyle/>
                    <a:p>
                      <a:pPr marL="0" marR="0">
                        <a:spcBef>
                          <a:spcPts val="0"/>
                        </a:spcBef>
                        <a:spcAft>
                          <a:spcPts val="0"/>
                        </a:spcAft>
                      </a:pPr>
                      <a:r>
                        <a:rPr lang="en-US" sz="1800" dirty="0">
                          <a:effectLst/>
                        </a:rPr>
                        <a:t>KY Receipts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$100,000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$120,000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$220,000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27104078"/>
                  </a:ext>
                </a:extLst>
              </a:tr>
              <a:tr h="250358">
                <a:tc>
                  <a:txBody>
                    <a:bodyPr/>
                    <a:lstStyle/>
                    <a:p>
                      <a:pPr marL="0" marR="0">
                        <a:spcBef>
                          <a:spcPts val="0"/>
                        </a:spcBef>
                        <a:spcAft>
                          <a:spcPts val="0"/>
                        </a:spcAft>
                      </a:pPr>
                      <a:r>
                        <a:rPr lang="en-US" sz="1800" dirty="0">
                          <a:effectLst/>
                        </a:rPr>
                        <a:t>Receipts Everywhere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$200,000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$300,000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$500,000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6618353"/>
                  </a:ext>
                </a:extLst>
              </a:tr>
              <a:tr h="250358">
                <a:tc>
                  <a:txBody>
                    <a:bodyPr/>
                    <a:lstStyle/>
                    <a:p>
                      <a:pPr marL="0" marR="0">
                        <a:spcBef>
                          <a:spcPts val="0"/>
                        </a:spcBef>
                        <a:spcAft>
                          <a:spcPts val="0"/>
                        </a:spcAft>
                      </a:pPr>
                      <a:r>
                        <a:rPr lang="en-US" sz="1800" dirty="0">
                          <a:effectLst/>
                        </a:rPr>
                        <a:t>Receipts Factor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44%</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0958359"/>
                  </a:ext>
                </a:extLst>
              </a:tr>
              <a:tr h="250358">
                <a:tc>
                  <a:txBody>
                    <a:bodyPr/>
                    <a:lstStyle/>
                    <a:p>
                      <a:pPr marL="0" marR="0">
                        <a:spcBef>
                          <a:spcPts val="0"/>
                        </a:spcBef>
                        <a:spcAft>
                          <a:spcPts val="0"/>
                        </a:spcAft>
                      </a:pPr>
                      <a:r>
                        <a:rPr lang="en-US" sz="1800" dirty="0">
                          <a:effectLst/>
                        </a:rPr>
                        <a:t>Receipts Factor x 2</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88%</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20248565"/>
                  </a:ext>
                </a:extLst>
              </a:tr>
              <a:tr h="250358">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93325147"/>
                  </a:ext>
                </a:extLst>
              </a:tr>
              <a:tr h="250358">
                <a:tc>
                  <a:txBody>
                    <a:bodyPr/>
                    <a:lstStyle/>
                    <a:p>
                      <a:pPr marL="0" marR="0">
                        <a:spcBef>
                          <a:spcPts val="0"/>
                        </a:spcBef>
                        <a:spcAft>
                          <a:spcPts val="0"/>
                        </a:spcAft>
                      </a:pPr>
                      <a:r>
                        <a:rPr lang="en-US" sz="1800" dirty="0">
                          <a:effectLst/>
                        </a:rPr>
                        <a:t>KY Property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$200,000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$100,000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$300,000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43064383"/>
                  </a:ext>
                </a:extLst>
              </a:tr>
              <a:tr h="250358">
                <a:tc>
                  <a:txBody>
                    <a:bodyPr/>
                    <a:lstStyle/>
                    <a:p>
                      <a:pPr marL="0" marR="0">
                        <a:spcBef>
                          <a:spcPts val="0"/>
                        </a:spcBef>
                        <a:spcAft>
                          <a:spcPts val="0"/>
                        </a:spcAft>
                      </a:pPr>
                      <a:r>
                        <a:rPr lang="en-US" sz="1800" dirty="0">
                          <a:effectLst/>
                        </a:rPr>
                        <a:t>Property Everywhere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$1,000,000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$1,500,000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$2,500,000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4525231"/>
                  </a:ext>
                </a:extLst>
              </a:tr>
              <a:tr h="250358">
                <a:tc>
                  <a:txBody>
                    <a:bodyPr/>
                    <a:lstStyle/>
                    <a:p>
                      <a:pPr marL="0" marR="0">
                        <a:spcBef>
                          <a:spcPts val="0"/>
                        </a:spcBef>
                        <a:spcAft>
                          <a:spcPts val="0"/>
                        </a:spcAft>
                      </a:pPr>
                      <a:r>
                        <a:rPr lang="en-US" sz="1800" dirty="0">
                          <a:effectLst/>
                        </a:rPr>
                        <a:t>Property factor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12%</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33492833"/>
                  </a:ext>
                </a:extLst>
              </a:tr>
              <a:tr h="250358">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52488928"/>
                  </a:ext>
                </a:extLst>
              </a:tr>
              <a:tr h="250358">
                <a:tc>
                  <a:txBody>
                    <a:bodyPr/>
                    <a:lstStyle/>
                    <a:p>
                      <a:pPr marL="0" marR="0">
                        <a:spcBef>
                          <a:spcPts val="0"/>
                        </a:spcBef>
                        <a:spcAft>
                          <a:spcPts val="0"/>
                        </a:spcAft>
                      </a:pPr>
                      <a:r>
                        <a:rPr lang="en-US" sz="1800" dirty="0">
                          <a:effectLst/>
                        </a:rPr>
                        <a:t>KY Payrolls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$300,000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$250,000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$550,000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98033627"/>
                  </a:ext>
                </a:extLst>
              </a:tr>
              <a:tr h="250358">
                <a:tc>
                  <a:txBody>
                    <a:bodyPr/>
                    <a:lstStyle/>
                    <a:p>
                      <a:pPr marL="0" marR="0">
                        <a:spcBef>
                          <a:spcPts val="0"/>
                        </a:spcBef>
                        <a:spcAft>
                          <a:spcPts val="0"/>
                        </a:spcAft>
                      </a:pPr>
                      <a:r>
                        <a:rPr lang="en-US" sz="1800" dirty="0">
                          <a:effectLst/>
                        </a:rPr>
                        <a:t>Payrolls Everywhere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$1,500,000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$750,000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$2,250,000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03226944"/>
                  </a:ext>
                </a:extLst>
              </a:tr>
              <a:tr h="250358">
                <a:tc>
                  <a:txBody>
                    <a:bodyPr/>
                    <a:lstStyle/>
                    <a:p>
                      <a:pPr marL="0" marR="0">
                        <a:spcBef>
                          <a:spcPts val="0"/>
                        </a:spcBef>
                        <a:spcAft>
                          <a:spcPts val="0"/>
                        </a:spcAft>
                      </a:pPr>
                      <a:r>
                        <a:rPr lang="en-US" sz="1800" dirty="0">
                          <a:effectLst/>
                        </a:rPr>
                        <a:t>Payroll factor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24%</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82747790"/>
                  </a:ext>
                </a:extLst>
              </a:tr>
              <a:tr h="250358">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71129852"/>
                  </a:ext>
                </a:extLst>
              </a:tr>
              <a:tr h="250358">
                <a:tc>
                  <a:txBody>
                    <a:bodyPr/>
                    <a:lstStyle/>
                    <a:p>
                      <a:pPr marL="0" marR="0">
                        <a:spcBef>
                          <a:spcPts val="0"/>
                        </a:spcBef>
                        <a:spcAft>
                          <a:spcPts val="0"/>
                        </a:spcAft>
                      </a:pPr>
                      <a:r>
                        <a:rPr lang="en-US" sz="1800" dirty="0">
                          <a:effectLst/>
                        </a:rPr>
                        <a:t>Apportionment factor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31%</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4706188"/>
                  </a:ext>
                </a:extLst>
              </a:tr>
              <a:tr h="250358">
                <a:tc>
                  <a:txBody>
                    <a:bodyPr/>
                    <a:lstStyle/>
                    <a:p>
                      <a:pPr marL="0" marR="0">
                        <a:spcBef>
                          <a:spcPts val="0"/>
                        </a:spcBef>
                        <a:spcAft>
                          <a:spcPts val="0"/>
                        </a:spcAft>
                      </a:pPr>
                      <a:r>
                        <a:rPr lang="en-US" sz="1800" dirty="0">
                          <a:effectLst/>
                        </a:rPr>
                        <a:t>Sub-group apportioned income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$21,700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3752664"/>
                  </a:ext>
                </a:extLst>
              </a:tr>
            </a:tbl>
          </a:graphicData>
        </a:graphic>
      </p:graphicFrame>
    </p:spTree>
    <p:extLst>
      <p:ext uri="{BB962C8B-B14F-4D97-AF65-F5344CB8AC3E}">
        <p14:creationId xmlns:p14="http://schemas.microsoft.com/office/powerpoint/2010/main" val="42044147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Elective Consolidated—Apportionment Example</a:t>
            </a:r>
            <a:endParaRPr lang="en-US" dirty="0"/>
          </a:p>
        </p:txBody>
      </p:sp>
      <p:sp>
        <p:nvSpPr>
          <p:cNvPr id="8" name="Content Placeholder 7"/>
          <p:cNvSpPr>
            <a:spLocks noGrp="1"/>
          </p:cNvSpPr>
          <p:nvPr>
            <p:ph idx="1"/>
          </p:nvPr>
        </p:nvSpPr>
        <p:spPr>
          <a:xfrm>
            <a:off x="2034402" y="2250623"/>
            <a:ext cx="9067800" cy="2922646"/>
          </a:xfrm>
        </p:spPr>
        <p:txBody>
          <a:bodyPr>
            <a:normAutofit/>
          </a:bodyPr>
          <a:lstStyle/>
          <a:p>
            <a:pPr marL="0" indent="0">
              <a:buNone/>
            </a:pPr>
            <a:r>
              <a:rPr lang="en-US" sz="2600" dirty="0" smtClean="0"/>
              <a:t>Apportionment: Providers and Non-Providers </a:t>
            </a:r>
          </a:p>
          <a:p>
            <a:pPr marL="0" indent="0">
              <a:buNone/>
            </a:pPr>
            <a:r>
              <a:rPr lang="en-US" sz="2600" dirty="0"/>
              <a:t>	</a:t>
            </a:r>
            <a:r>
              <a:rPr lang="en-US" sz="2600" dirty="0" smtClean="0"/>
              <a:t>Apportioned Income of Non-Providers:	$ 83,333</a:t>
            </a:r>
          </a:p>
          <a:p>
            <a:pPr marL="0" indent="0">
              <a:buNone/>
            </a:pPr>
            <a:r>
              <a:rPr lang="en-US" sz="2600" dirty="0"/>
              <a:t>	</a:t>
            </a:r>
            <a:r>
              <a:rPr lang="en-US" sz="2600" dirty="0" smtClean="0"/>
              <a:t>Apportioned Income of Providers:		</a:t>
            </a:r>
            <a:r>
              <a:rPr lang="en-US" sz="2600" u="sng" dirty="0" smtClean="0"/>
              <a:t>$ 21,700</a:t>
            </a:r>
          </a:p>
          <a:p>
            <a:pPr marL="457200" lvl="1" indent="0">
              <a:buNone/>
            </a:pPr>
            <a:r>
              <a:rPr lang="en-US" sz="2200" dirty="0"/>
              <a:t>	</a:t>
            </a:r>
            <a:endParaRPr lang="en-US" sz="2200" dirty="0" smtClean="0"/>
          </a:p>
          <a:p>
            <a:pPr marL="457200" lvl="1" indent="0">
              <a:buNone/>
            </a:pPr>
            <a:r>
              <a:rPr lang="en-US" sz="2200" dirty="0"/>
              <a:t>	</a:t>
            </a:r>
            <a:r>
              <a:rPr lang="en-US" sz="2600" dirty="0" smtClean="0"/>
              <a:t>Group Taxable Income:			$105,033</a:t>
            </a:r>
          </a:p>
        </p:txBody>
      </p:sp>
      <p:cxnSp>
        <p:nvCxnSpPr>
          <p:cNvPr id="9" name="Straight Connector 8"/>
          <p:cNvCxnSpPr/>
          <p:nvPr/>
        </p:nvCxnSpPr>
        <p:spPr>
          <a:xfrm flipV="1">
            <a:off x="1869149" y="1478831"/>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23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975756" y="365125"/>
            <a:ext cx="9378043" cy="1325563"/>
          </a:xfrm>
        </p:spPr>
        <p:txBody>
          <a:bodyPr/>
          <a:lstStyle/>
          <a:p>
            <a:r>
              <a:rPr lang="en-US" dirty="0" smtClean="0"/>
              <a:t>Elective Consolidated Example</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05254058"/>
              </p:ext>
            </p:extLst>
          </p:nvPr>
        </p:nvGraphicFramePr>
        <p:xfrm>
          <a:off x="2034402" y="2354410"/>
          <a:ext cx="7697172" cy="3950312"/>
        </p:xfrm>
        <a:graphic>
          <a:graphicData uri="http://schemas.openxmlformats.org/drawingml/2006/table">
            <a:tbl>
              <a:tblPr firstRow="1" firstCol="1" bandRow="1">
                <a:tableStyleId>{5C22544A-7EE6-4342-B048-85BDC9FD1C3A}</a:tableStyleId>
              </a:tblPr>
              <a:tblGrid>
                <a:gridCol w="1560658">
                  <a:extLst>
                    <a:ext uri="{9D8B030D-6E8A-4147-A177-3AD203B41FA5}">
                      <a16:colId xmlns:a16="http://schemas.microsoft.com/office/drawing/2014/main" val="3466616410"/>
                    </a:ext>
                  </a:extLst>
                </a:gridCol>
                <a:gridCol w="1189822">
                  <a:extLst>
                    <a:ext uri="{9D8B030D-6E8A-4147-A177-3AD203B41FA5}">
                      <a16:colId xmlns:a16="http://schemas.microsoft.com/office/drawing/2014/main" val="3308367969"/>
                    </a:ext>
                  </a:extLst>
                </a:gridCol>
                <a:gridCol w="1097146">
                  <a:extLst>
                    <a:ext uri="{9D8B030D-6E8A-4147-A177-3AD203B41FA5}">
                      <a16:colId xmlns:a16="http://schemas.microsoft.com/office/drawing/2014/main" val="896638272"/>
                    </a:ext>
                  </a:extLst>
                </a:gridCol>
                <a:gridCol w="1283182">
                  <a:extLst>
                    <a:ext uri="{9D8B030D-6E8A-4147-A177-3AD203B41FA5}">
                      <a16:colId xmlns:a16="http://schemas.microsoft.com/office/drawing/2014/main" val="989973987"/>
                    </a:ext>
                  </a:extLst>
                </a:gridCol>
                <a:gridCol w="1283182">
                  <a:extLst>
                    <a:ext uri="{9D8B030D-6E8A-4147-A177-3AD203B41FA5}">
                      <a16:colId xmlns:a16="http://schemas.microsoft.com/office/drawing/2014/main" val="2323757252"/>
                    </a:ext>
                  </a:extLst>
                </a:gridCol>
                <a:gridCol w="1283182">
                  <a:extLst>
                    <a:ext uri="{9D8B030D-6E8A-4147-A177-3AD203B41FA5}">
                      <a16:colId xmlns:a16="http://schemas.microsoft.com/office/drawing/2014/main" val="2501875486"/>
                    </a:ext>
                  </a:extLst>
                </a:gridCol>
              </a:tblGrid>
              <a:tr h="967408">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Taxable</a:t>
                      </a:r>
                      <a:r>
                        <a:rPr lang="en-US" sz="1600" baseline="0" dirty="0" smtClean="0">
                          <a:effectLst/>
                        </a:rPr>
                        <a:t> income </a:t>
                      </a:r>
                      <a:r>
                        <a:rPr lang="en-US" sz="1600" dirty="0" smtClean="0">
                          <a:effectLst/>
                        </a:rPr>
                        <a:t>after </a:t>
                      </a:r>
                      <a:r>
                        <a:rPr lang="en-US" sz="1600" dirty="0">
                          <a:effectLst/>
                        </a:rPr>
                        <a:t>KY adjustments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KY </a:t>
                      </a:r>
                      <a:r>
                        <a:rPr lang="en-US" sz="1600" dirty="0">
                          <a:effectLst/>
                        </a:rPr>
                        <a:t>receipts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Everywhere</a:t>
                      </a:r>
                      <a:endParaRPr lang="en-US" sz="1600" dirty="0">
                        <a:effectLst/>
                      </a:endParaRPr>
                    </a:p>
                    <a:p>
                      <a:pPr marL="0" marR="0">
                        <a:lnSpc>
                          <a:spcPct val="107000"/>
                        </a:lnSpc>
                        <a:spcBef>
                          <a:spcPts val="0"/>
                        </a:spcBef>
                        <a:spcAft>
                          <a:spcPts val="0"/>
                        </a:spcAft>
                      </a:pPr>
                      <a:r>
                        <a:rPr lang="en-US" sz="1600" dirty="0">
                          <a:effectLst/>
                        </a:rPr>
                        <a:t>Receipts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Group’s </a:t>
                      </a:r>
                      <a:r>
                        <a:rPr lang="en-US" sz="1600" dirty="0" err="1">
                          <a:effectLst/>
                        </a:rPr>
                        <a:t>Apport</a:t>
                      </a:r>
                      <a:r>
                        <a:rPr lang="en-US" sz="1600" dirty="0">
                          <a:effectLst/>
                        </a:rPr>
                        <a:t>. </a:t>
                      </a:r>
                      <a:r>
                        <a:rPr lang="en-US" sz="1600" dirty="0" smtClean="0">
                          <a:effectLst/>
                        </a:rPr>
                        <a:t>factor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Group’s Taxable Income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255937"/>
                  </a:ext>
                </a:extLst>
              </a:tr>
              <a:tr h="579908">
                <a:tc>
                  <a:txBody>
                    <a:bodyPr/>
                    <a:lstStyle/>
                    <a:p>
                      <a:pPr marL="0" marR="0">
                        <a:lnSpc>
                          <a:spcPct val="107000"/>
                        </a:lnSpc>
                        <a:spcBef>
                          <a:spcPts val="0"/>
                        </a:spcBef>
                        <a:spcAft>
                          <a:spcPts val="0"/>
                        </a:spcAft>
                      </a:pPr>
                      <a:r>
                        <a:rPr lang="en-US" sz="1800" dirty="0" smtClean="0">
                          <a:effectLst/>
                        </a:rPr>
                        <a:t>Parent Corp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$50,000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$250,000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659633"/>
                  </a:ext>
                </a:extLst>
              </a:tr>
              <a:tr h="579908">
                <a:tc>
                  <a:txBody>
                    <a:bodyPr/>
                    <a:lstStyle/>
                    <a:p>
                      <a:pPr marL="0" marR="0">
                        <a:lnSpc>
                          <a:spcPct val="107000"/>
                        </a:lnSpc>
                        <a:spcBef>
                          <a:spcPts val="0"/>
                        </a:spcBef>
                        <a:spcAft>
                          <a:spcPts val="0"/>
                        </a:spcAft>
                      </a:pPr>
                      <a:r>
                        <a:rPr lang="en-US" sz="1800" dirty="0" smtClean="0">
                          <a:effectLst/>
                        </a:rPr>
                        <a:t>Sub 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$20,000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04652"/>
                  </a:ext>
                </a:extLst>
              </a:tr>
              <a:tr h="579908">
                <a:tc>
                  <a:txBody>
                    <a:bodyPr/>
                    <a:lstStyle/>
                    <a:p>
                      <a:pPr marL="0" marR="0">
                        <a:lnSpc>
                          <a:spcPct val="107000"/>
                        </a:lnSpc>
                        <a:spcBef>
                          <a:spcPts val="0"/>
                        </a:spcBef>
                        <a:spcAft>
                          <a:spcPts val="0"/>
                        </a:spcAft>
                      </a:pPr>
                      <a:r>
                        <a:rPr lang="en-US" sz="1800" dirty="0" smtClean="0">
                          <a:effectLst/>
                        </a:rPr>
                        <a:t>Sub 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$40,000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$180,000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3989041"/>
                  </a:ext>
                </a:extLst>
              </a:tr>
              <a:tr h="579908">
                <a:tc>
                  <a:txBody>
                    <a:bodyPr/>
                    <a:lstStyle/>
                    <a:p>
                      <a:pPr marL="0" marR="0">
                        <a:lnSpc>
                          <a:spcPct val="107000"/>
                        </a:lnSpc>
                        <a:spcBef>
                          <a:spcPts val="0"/>
                        </a:spcBef>
                        <a:spcAft>
                          <a:spcPts val="0"/>
                        </a:spcAft>
                      </a:pPr>
                      <a:r>
                        <a:rPr lang="en-US" sz="1800" dirty="0" smtClean="0">
                          <a:effectLst/>
                        </a:rPr>
                        <a:t>Sub 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$70,000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815680"/>
                  </a:ext>
                </a:extLst>
              </a:tr>
              <a:tr h="579908">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Group Income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$120,000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26902"/>
                  </a:ext>
                </a:extLst>
              </a:tr>
            </a:tbl>
          </a:graphicData>
        </a:graphic>
      </p:graphicFrame>
      <p:cxnSp>
        <p:nvCxnSpPr>
          <p:cNvPr id="9" name="Straight Connector 8"/>
          <p:cNvCxnSpPr/>
          <p:nvPr/>
        </p:nvCxnSpPr>
        <p:spPr>
          <a:xfrm flipV="1">
            <a:off x="2034402" y="129154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34402" y="1346864"/>
            <a:ext cx="8921709" cy="98488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Parent Corp and Subsidiaries A, B, and C are members </a:t>
            </a:r>
            <a:r>
              <a:rPr lang="en-US" sz="2000" dirty="0"/>
              <a:t>of </a:t>
            </a:r>
            <a:r>
              <a:rPr lang="en-US" sz="2000" dirty="0" smtClean="0"/>
              <a:t>an affiliated </a:t>
            </a:r>
            <a:r>
              <a:rPr lang="en-US" sz="2000" dirty="0"/>
              <a:t>group </a:t>
            </a:r>
            <a:endParaRPr lang="en-US" sz="2000" dirty="0" smtClean="0"/>
          </a:p>
          <a:p>
            <a:pPr marL="342900" indent="-342900">
              <a:buFont typeface="Arial" panose="020B0604020202020204" pitchFamily="34" charset="0"/>
              <a:buChar char="•"/>
            </a:pPr>
            <a:r>
              <a:rPr lang="en-US" sz="2000" dirty="0" smtClean="0"/>
              <a:t>Parent Corp and Subsidiary C are not taxable in Kentucky</a:t>
            </a:r>
            <a:r>
              <a:rPr lang="en-US" dirty="0" smtClean="0"/>
              <a:t>.</a:t>
            </a:r>
            <a:endParaRPr lang="en-US" dirty="0"/>
          </a:p>
          <a:p>
            <a:endParaRPr lang="en-US" dirty="0"/>
          </a:p>
        </p:txBody>
      </p:sp>
    </p:spTree>
    <p:extLst>
      <p:ext uri="{BB962C8B-B14F-4D97-AF65-F5344CB8AC3E}">
        <p14:creationId xmlns:p14="http://schemas.microsoft.com/office/powerpoint/2010/main" val="12641358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Elective Consolidated Return</a:t>
            </a:r>
            <a:endParaRPr lang="en-US" dirty="0"/>
          </a:p>
        </p:txBody>
      </p:sp>
      <p:sp>
        <p:nvSpPr>
          <p:cNvPr id="7" name="Content Placeholder 6"/>
          <p:cNvSpPr>
            <a:spLocks noGrp="1"/>
          </p:cNvSpPr>
          <p:nvPr>
            <p:ph idx="1"/>
          </p:nvPr>
        </p:nvSpPr>
        <p:spPr>
          <a:xfrm>
            <a:off x="1910442" y="1825625"/>
            <a:ext cx="9443357" cy="4351338"/>
          </a:xfrm>
        </p:spPr>
        <p:txBody>
          <a:bodyPr>
            <a:normAutofit lnSpcReduction="10000"/>
          </a:bodyPr>
          <a:lstStyle/>
          <a:p>
            <a:r>
              <a:rPr lang="en-US" sz="4000" dirty="0" smtClean="0"/>
              <a:t>Loss Limitations</a:t>
            </a:r>
          </a:p>
          <a:p>
            <a:pPr lvl="1"/>
            <a:r>
              <a:rPr lang="en-US" sz="3600" dirty="0" smtClean="0"/>
              <a:t>Designed to prevent profitable corporations from acquiring loss corporations to immediately offset income</a:t>
            </a:r>
          </a:p>
          <a:p>
            <a:pPr lvl="1"/>
            <a:r>
              <a:rPr lang="en-US" sz="3600" dirty="0" smtClean="0"/>
              <a:t> Three provisions that limit group’s use of a new member’s pre-affiliation tax attributes</a:t>
            </a:r>
          </a:p>
          <a:p>
            <a:pPr marL="1885950" lvl="3" indent="-514350">
              <a:buFont typeface="+mj-lt"/>
              <a:buAutoNum type="arabicPeriod"/>
            </a:pPr>
            <a:r>
              <a:rPr lang="en-US" sz="3000" dirty="0" smtClean="0"/>
              <a:t>Separate Return Limitation Year (SRLY) rules</a:t>
            </a:r>
          </a:p>
          <a:p>
            <a:pPr marL="1885950" lvl="3" indent="-514350">
              <a:buFont typeface="+mj-lt"/>
              <a:buAutoNum type="arabicPeriod"/>
            </a:pPr>
            <a:r>
              <a:rPr lang="en-US" sz="3000" dirty="0" smtClean="0"/>
              <a:t>Built-In Deduction </a:t>
            </a:r>
          </a:p>
          <a:p>
            <a:pPr marL="1885950" lvl="3" indent="-514350">
              <a:buFont typeface="+mj-lt"/>
              <a:buAutoNum type="arabicPeriod"/>
            </a:pPr>
            <a:r>
              <a:rPr lang="en-US" sz="3000" dirty="0" smtClean="0"/>
              <a:t>Section 382 Limitations</a:t>
            </a:r>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23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Elective Consolidated Return</a:t>
            </a:r>
            <a:endParaRPr lang="en-US" dirty="0"/>
          </a:p>
        </p:txBody>
      </p:sp>
      <p:sp>
        <p:nvSpPr>
          <p:cNvPr id="7" name="Content Placeholder 6"/>
          <p:cNvSpPr>
            <a:spLocks noGrp="1"/>
          </p:cNvSpPr>
          <p:nvPr>
            <p:ph idx="1"/>
          </p:nvPr>
        </p:nvSpPr>
        <p:spPr>
          <a:xfrm>
            <a:off x="1910442" y="1825625"/>
            <a:ext cx="9443357" cy="4351338"/>
          </a:xfrm>
        </p:spPr>
        <p:txBody>
          <a:bodyPr>
            <a:normAutofit/>
          </a:bodyPr>
          <a:lstStyle/>
          <a:p>
            <a:pPr marL="971550" lvl="1" indent="-514350">
              <a:buFont typeface="+mj-lt"/>
              <a:buAutoNum type="arabicPeriod"/>
            </a:pPr>
            <a:r>
              <a:rPr lang="en-US" sz="3600" dirty="0" smtClean="0"/>
              <a:t>Separate Return Limitation Year (SRLY) rules:</a:t>
            </a:r>
          </a:p>
          <a:p>
            <a:pPr lvl="2"/>
            <a:r>
              <a:rPr lang="en-US" sz="3200" dirty="0" smtClean="0"/>
              <a:t>If a tax attribute (credit, NOLs, etc.) originated in a year when the member corporation was not in the affiliated group,</a:t>
            </a:r>
          </a:p>
          <a:p>
            <a:pPr lvl="2"/>
            <a:r>
              <a:rPr lang="en-US" sz="3200" dirty="0"/>
              <a:t>T</a:t>
            </a:r>
            <a:r>
              <a:rPr lang="en-US" sz="3200" dirty="0" smtClean="0"/>
              <a:t>hen it can only offset group income up to the amount of income contributed by the formerly separate member in the consolidated year </a:t>
            </a:r>
          </a:p>
          <a:p>
            <a:pPr lvl="4"/>
            <a:r>
              <a:rPr lang="en-US" sz="2400" dirty="0" smtClean="0"/>
              <a:t>Treat the tax attribute as if the member had filed a separate return</a:t>
            </a:r>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941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Elective Consolidated Return</a:t>
            </a:r>
            <a:endParaRPr lang="en-US" dirty="0"/>
          </a:p>
        </p:txBody>
      </p:sp>
      <p:sp>
        <p:nvSpPr>
          <p:cNvPr id="7" name="Content Placeholder 6"/>
          <p:cNvSpPr>
            <a:spLocks noGrp="1"/>
          </p:cNvSpPr>
          <p:nvPr>
            <p:ph idx="1"/>
          </p:nvPr>
        </p:nvSpPr>
        <p:spPr>
          <a:xfrm>
            <a:off x="1910442" y="1825625"/>
            <a:ext cx="9443357" cy="4351338"/>
          </a:xfrm>
        </p:spPr>
        <p:txBody>
          <a:bodyPr>
            <a:normAutofit/>
          </a:bodyPr>
          <a:lstStyle/>
          <a:p>
            <a:pPr marL="971550" lvl="1" indent="-514350">
              <a:buFont typeface="+mj-lt"/>
              <a:buAutoNum type="arabicPeriod" startAt="2"/>
            </a:pPr>
            <a:r>
              <a:rPr lang="en-US" sz="3200" dirty="0" smtClean="0"/>
              <a:t>Built-In Deduction:</a:t>
            </a:r>
          </a:p>
          <a:p>
            <a:pPr lvl="2"/>
            <a:r>
              <a:rPr lang="en-US" sz="2400" dirty="0" smtClean="0"/>
              <a:t>Occurs when a loss is accrued in a separate-return year and carried into a consolidated return year. </a:t>
            </a:r>
          </a:p>
          <a:p>
            <a:pPr lvl="2"/>
            <a:r>
              <a:rPr lang="en-US" sz="2400" dirty="0" smtClean="0"/>
              <a:t>Generated when book value of the assets of an acquired corporation is less than the fair market value</a:t>
            </a:r>
          </a:p>
          <a:p>
            <a:pPr lvl="2"/>
            <a:r>
              <a:rPr lang="en-US" sz="2400" dirty="0" smtClean="0"/>
              <a:t>The economic loss is not realized until the assets are sold, so there is a “built-in” deduction</a:t>
            </a:r>
          </a:p>
          <a:p>
            <a:pPr lvl="2"/>
            <a:r>
              <a:rPr lang="en-US" sz="2400" dirty="0" smtClean="0"/>
              <a:t>When assets are sold, the portion of the realized loss that was accrued before the date of acquisition can only offset group income up to the amount of income contributed by the member that sold the assets</a:t>
            </a:r>
          </a:p>
          <a:p>
            <a:pPr lvl="2"/>
            <a:endParaRPr lang="en-US" dirty="0" smtClean="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479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Elective Consolidated Return</a:t>
            </a:r>
            <a:endParaRPr lang="en-US" dirty="0"/>
          </a:p>
        </p:txBody>
      </p:sp>
      <p:sp>
        <p:nvSpPr>
          <p:cNvPr id="7" name="Content Placeholder 6"/>
          <p:cNvSpPr>
            <a:spLocks noGrp="1"/>
          </p:cNvSpPr>
          <p:nvPr>
            <p:ph idx="1"/>
          </p:nvPr>
        </p:nvSpPr>
        <p:spPr>
          <a:xfrm>
            <a:off x="1910442" y="1825625"/>
            <a:ext cx="9443357" cy="4351338"/>
          </a:xfrm>
        </p:spPr>
        <p:txBody>
          <a:bodyPr>
            <a:normAutofit/>
          </a:bodyPr>
          <a:lstStyle/>
          <a:p>
            <a:pPr marL="914400" lvl="1" indent="-457200">
              <a:buFont typeface="+mj-lt"/>
              <a:buAutoNum type="arabicPeriod" startAt="3"/>
            </a:pPr>
            <a:r>
              <a:rPr lang="en-US" sz="3200" dirty="0" smtClean="0"/>
              <a:t>Section 382 Limitations:</a:t>
            </a:r>
          </a:p>
          <a:p>
            <a:pPr lvl="2"/>
            <a:r>
              <a:rPr lang="en-US" sz="2400" dirty="0" smtClean="0"/>
              <a:t>Triggered by changes in ownership</a:t>
            </a:r>
          </a:p>
          <a:p>
            <a:pPr lvl="3"/>
            <a:r>
              <a:rPr lang="en-US" sz="2400" dirty="0" smtClean="0"/>
              <a:t>When any one or more 5% (by value) shareholders increase their holdings over a three-year period by more than 50 percentage points</a:t>
            </a:r>
          </a:p>
          <a:p>
            <a:pPr lvl="2"/>
            <a:r>
              <a:rPr lang="en-US" sz="2400" dirty="0" smtClean="0"/>
              <a:t>Limits use of losses from a newly acquired company by the group</a:t>
            </a:r>
          </a:p>
          <a:p>
            <a:pPr lvl="3"/>
            <a:r>
              <a:rPr lang="en-US" sz="2400" dirty="0" smtClean="0"/>
              <a:t>Calculated based on the fair market value of the acquired corporation multiplied by the highest Federal long-term tax-exempt interest rate</a:t>
            </a:r>
          </a:p>
          <a:p>
            <a:pPr lvl="3"/>
            <a:r>
              <a:rPr lang="en-US" sz="2400" dirty="0" smtClean="0"/>
              <a:t>26 C.F.R. 1.1502-94</a:t>
            </a:r>
          </a:p>
          <a:p>
            <a:pPr marL="1371600" lvl="2" indent="-457200">
              <a:buFont typeface="+mj-lt"/>
              <a:buAutoNum type="arabicPeriod" startAt="3"/>
            </a:pPr>
            <a:endParaRPr lang="en-US" dirty="0" smtClean="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66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8" name="Title 7"/>
          <p:cNvSpPr>
            <a:spLocks noGrp="1"/>
          </p:cNvSpPr>
          <p:nvPr>
            <p:ph type="title"/>
          </p:nvPr>
        </p:nvSpPr>
        <p:spPr>
          <a:xfrm>
            <a:off x="1788246" y="250031"/>
            <a:ext cx="9565554" cy="1325563"/>
          </a:xfrm>
        </p:spPr>
        <p:txBody>
          <a:bodyPr>
            <a:normAutofit/>
          </a:bodyPr>
          <a:lstStyle/>
          <a:p>
            <a:r>
              <a:rPr lang="en-US" dirty="0" smtClean="0"/>
              <a:t>Unitary </a:t>
            </a:r>
            <a:r>
              <a:rPr lang="en-US" dirty="0"/>
              <a:t>Combined</a:t>
            </a:r>
          </a:p>
        </p:txBody>
      </p:sp>
      <p:sp>
        <p:nvSpPr>
          <p:cNvPr id="9" name="Content Placeholder 8"/>
          <p:cNvSpPr>
            <a:spLocks noGrp="1"/>
          </p:cNvSpPr>
          <p:nvPr>
            <p:ph idx="1"/>
          </p:nvPr>
        </p:nvSpPr>
        <p:spPr>
          <a:xfrm>
            <a:off x="1782802" y="1575594"/>
            <a:ext cx="9570998" cy="5023510"/>
          </a:xfrm>
        </p:spPr>
        <p:txBody>
          <a:bodyPr>
            <a:normAutofit fontScale="70000" lnSpcReduction="20000"/>
          </a:bodyPr>
          <a:lstStyle/>
          <a:p>
            <a:r>
              <a:rPr lang="en-US" sz="3400" dirty="0" smtClean="0"/>
              <a:t>Applicable statute: KRS 141.202. Applicable regulation: 103 KAR 16:400</a:t>
            </a:r>
          </a:p>
          <a:p>
            <a:r>
              <a:rPr lang="en-US" sz="3400" dirty="0" smtClean="0"/>
              <a:t>For </a:t>
            </a:r>
            <a:r>
              <a:rPr lang="en-US" sz="3400" dirty="0"/>
              <a:t>tax years beginning on or after January 1, 2019:</a:t>
            </a:r>
          </a:p>
          <a:p>
            <a:pPr lvl="1"/>
            <a:endParaRPr lang="en-US" sz="3400" dirty="0"/>
          </a:p>
          <a:p>
            <a:pPr lvl="1"/>
            <a:r>
              <a:rPr lang="en-US" sz="3400" dirty="0"/>
              <a:t>KRS 141.202(3)(a): “a taxpayer engaged in a unitary business with one (1) or more other corporations shall file a </a:t>
            </a:r>
            <a:r>
              <a:rPr lang="en-US" sz="3400" i="1" dirty="0"/>
              <a:t>combined report</a:t>
            </a:r>
            <a:r>
              <a:rPr lang="en-US" sz="3400" dirty="0"/>
              <a:t> which includes … all corporations that are members of the </a:t>
            </a:r>
            <a:r>
              <a:rPr lang="en-US" sz="3400" i="1" dirty="0"/>
              <a:t>unitary business</a:t>
            </a:r>
            <a:r>
              <a:rPr lang="en-US" sz="3400" dirty="0" smtClean="0"/>
              <a:t>”</a:t>
            </a:r>
          </a:p>
          <a:p>
            <a:pPr lvl="1"/>
            <a:r>
              <a:rPr lang="en-US" sz="3400" dirty="0" smtClean="0"/>
              <a:t>A unitary group can include entities that do not have sales, property, or payroll in Kentucky</a:t>
            </a:r>
          </a:p>
          <a:p>
            <a:pPr lvl="1"/>
            <a:r>
              <a:rPr lang="en-US" sz="3400" dirty="0" smtClean="0"/>
              <a:t>It can also include entities that are less than 80% owned by another entity within the group</a:t>
            </a:r>
          </a:p>
          <a:p>
            <a:pPr lvl="2"/>
            <a:r>
              <a:rPr lang="en-US" sz="3400" dirty="0" smtClean="0"/>
              <a:t>KRS 141.202 (2)(f) refers to “separate parts of a single corporation” or “a commonly controlled group of corporations”</a:t>
            </a:r>
          </a:p>
          <a:p>
            <a:pPr lvl="2"/>
            <a:r>
              <a:rPr lang="en-US" sz="3400" dirty="0" smtClean="0"/>
              <a:t>KRS 141.202(2)(a) defines control as more than 50% ownership by a common owner or owners</a:t>
            </a:r>
          </a:p>
          <a:p>
            <a:pPr lvl="1"/>
            <a:r>
              <a:rPr lang="en-US" sz="3400" dirty="0" smtClean="0"/>
              <a:t>Intercompany transactions among members of a combined group are eliminated when the entities are combined</a:t>
            </a:r>
            <a:endParaRPr lang="en-US" sz="3400" dirty="0"/>
          </a:p>
          <a:p>
            <a:pPr marL="0" indent="0">
              <a:buNone/>
            </a:pPr>
            <a:endParaRPr lang="en-US" dirty="0"/>
          </a:p>
        </p:txBody>
      </p:sp>
      <p:cxnSp>
        <p:nvCxnSpPr>
          <p:cNvPr id="10" name="Straight Connector 9"/>
          <p:cNvCxnSpPr/>
          <p:nvPr/>
        </p:nvCxnSpPr>
        <p:spPr>
          <a:xfrm flipV="1">
            <a:off x="1907990" y="1144588"/>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6656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Filing an Elective Consolidated Return</a:t>
            </a:r>
            <a:endParaRPr lang="en-US" dirty="0"/>
          </a:p>
        </p:txBody>
      </p:sp>
      <p:sp>
        <p:nvSpPr>
          <p:cNvPr id="7" name="Content Placeholder 6"/>
          <p:cNvSpPr>
            <a:spLocks noGrp="1"/>
          </p:cNvSpPr>
          <p:nvPr>
            <p:ph idx="1"/>
          </p:nvPr>
        </p:nvSpPr>
        <p:spPr>
          <a:xfrm>
            <a:off x="1910442" y="1825625"/>
            <a:ext cx="9443357" cy="4351338"/>
          </a:xfrm>
        </p:spPr>
        <p:txBody>
          <a:bodyPr>
            <a:normAutofit/>
          </a:bodyPr>
          <a:lstStyle/>
          <a:p>
            <a:r>
              <a:rPr lang="en-US" sz="4000" dirty="0" smtClean="0"/>
              <a:t>Common Parent</a:t>
            </a:r>
          </a:p>
          <a:p>
            <a:pPr lvl="1"/>
            <a:r>
              <a:rPr lang="en-US" sz="3600" dirty="0" smtClean="0"/>
              <a:t>The common parent files the consolidated return on behalf of the affiliated group</a:t>
            </a:r>
          </a:p>
          <a:p>
            <a:pPr lvl="1"/>
            <a:r>
              <a:rPr lang="en-US" sz="3600" dirty="0" smtClean="0"/>
              <a:t>Even if the parent does not have nexus in KY</a:t>
            </a:r>
          </a:p>
          <a:p>
            <a:pPr lvl="1"/>
            <a:r>
              <a:rPr lang="en-US" sz="3600" dirty="0" smtClean="0"/>
              <a:t>So the parent must have a KY corporate tax account number</a:t>
            </a:r>
          </a:p>
          <a:p>
            <a:pPr marL="457200" lvl="1" indent="0">
              <a:buNone/>
            </a:pPr>
            <a:endParaRPr lang="en-US" sz="3600" dirty="0" smtClean="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0555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Filing an Elective Consolidated Return</a:t>
            </a:r>
            <a:endParaRPr lang="en-US" dirty="0"/>
          </a:p>
        </p:txBody>
      </p:sp>
      <p:sp>
        <p:nvSpPr>
          <p:cNvPr id="7" name="Content Placeholder 6"/>
          <p:cNvSpPr>
            <a:spLocks noGrp="1"/>
          </p:cNvSpPr>
          <p:nvPr>
            <p:ph idx="1"/>
          </p:nvPr>
        </p:nvSpPr>
        <p:spPr>
          <a:xfrm>
            <a:off x="1910442" y="1825625"/>
            <a:ext cx="9443357" cy="4351338"/>
          </a:xfrm>
        </p:spPr>
        <p:txBody>
          <a:bodyPr>
            <a:normAutofit fontScale="85000" lnSpcReduction="20000"/>
          </a:bodyPr>
          <a:lstStyle/>
          <a:p>
            <a:pPr lvl="1"/>
            <a:r>
              <a:rPr lang="en-US" sz="3600" dirty="0" smtClean="0"/>
              <a:t>Form 722</a:t>
            </a:r>
          </a:p>
          <a:p>
            <a:pPr lvl="2"/>
            <a:r>
              <a:rPr lang="en-US" sz="3200" dirty="0" smtClean="0"/>
              <a:t>Must be filed on or before the due date (or extended date) of the return of the first tax year for which the election is made</a:t>
            </a:r>
          </a:p>
          <a:p>
            <a:pPr lvl="2"/>
            <a:r>
              <a:rPr lang="en-US" sz="3200" dirty="0" smtClean="0"/>
              <a:t>A copy of the initial election form must be attached to the return for each year the election is effective</a:t>
            </a:r>
          </a:p>
          <a:p>
            <a:pPr lvl="2"/>
            <a:r>
              <a:rPr lang="en-US" sz="3200" dirty="0" smtClean="0"/>
              <a:t>Election is binding and irrevocable </a:t>
            </a:r>
          </a:p>
          <a:p>
            <a:pPr lvl="2"/>
            <a:r>
              <a:rPr lang="en-US" sz="3200" dirty="0" smtClean="0"/>
              <a:t>Election period is four years (48 months)</a:t>
            </a:r>
          </a:p>
          <a:p>
            <a:pPr lvl="2"/>
            <a:r>
              <a:rPr lang="en-US" sz="3200" dirty="0" smtClean="0"/>
              <a:t>Failure to file Form 722 means no election has been made</a:t>
            </a:r>
          </a:p>
          <a:p>
            <a:pPr lvl="3"/>
            <a:r>
              <a:rPr lang="en-US" sz="3000" dirty="0" smtClean="0"/>
              <a:t>Failure to file 722 at the expiration of an election period means no subsequent election has been made</a:t>
            </a:r>
          </a:p>
          <a:p>
            <a:pPr lvl="4"/>
            <a:r>
              <a:rPr lang="en-US" sz="3000" dirty="0" smtClean="0"/>
              <a:t>Continuing to file Elective Consolidated in Year 5 is not sufficient</a:t>
            </a:r>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6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Filing an Elective Consolidated Return</a:t>
            </a:r>
            <a:endParaRPr lang="en-US" dirty="0"/>
          </a:p>
        </p:txBody>
      </p:sp>
      <p:sp>
        <p:nvSpPr>
          <p:cNvPr id="7" name="Content Placeholder 6"/>
          <p:cNvSpPr>
            <a:spLocks noGrp="1"/>
          </p:cNvSpPr>
          <p:nvPr>
            <p:ph idx="1"/>
          </p:nvPr>
        </p:nvSpPr>
        <p:spPr>
          <a:xfrm>
            <a:off x="1910442" y="1825625"/>
            <a:ext cx="9443357" cy="4351338"/>
          </a:xfrm>
        </p:spPr>
        <p:txBody>
          <a:bodyPr>
            <a:normAutofit lnSpcReduction="10000"/>
          </a:bodyPr>
          <a:lstStyle/>
          <a:p>
            <a:pPr marL="457200" lvl="1" indent="0">
              <a:buNone/>
            </a:pPr>
            <a:r>
              <a:rPr lang="en-US" sz="3600" dirty="0" smtClean="0"/>
              <a:t>Common Tax Year:</a:t>
            </a:r>
          </a:p>
          <a:p>
            <a:pPr lvl="2"/>
            <a:r>
              <a:rPr lang="en-US" sz="3200" dirty="0" smtClean="0"/>
              <a:t>Each member of the affiliated group must utilize the common parent’s tax year</a:t>
            </a:r>
          </a:p>
          <a:p>
            <a:pPr lvl="3"/>
            <a:r>
              <a:rPr lang="en-US" sz="3000" dirty="0" smtClean="0"/>
              <a:t>Although members can use different accounting 	methods</a:t>
            </a:r>
            <a:endParaRPr lang="en-US" sz="3000" dirty="0"/>
          </a:p>
          <a:p>
            <a:pPr marL="457200" lvl="1" indent="0">
              <a:buNone/>
            </a:pPr>
            <a:r>
              <a:rPr lang="en-US" sz="3600" dirty="0" smtClean="0"/>
              <a:t>Newly Acquired Corporations:</a:t>
            </a:r>
          </a:p>
          <a:p>
            <a:pPr lvl="2"/>
            <a:r>
              <a:rPr lang="en-US" sz="3200" dirty="0" smtClean="0"/>
              <a:t>Must join the existing group election and adopt the common parent’s tax year</a:t>
            </a:r>
          </a:p>
          <a:p>
            <a:pPr marL="457200" lvl="1" indent="0">
              <a:buNone/>
            </a:pPr>
            <a:r>
              <a:rPr lang="en-US" sz="3600" dirty="0"/>
              <a:t>	</a:t>
            </a:r>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9656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Example #1</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7198" y="1432857"/>
            <a:ext cx="4996244" cy="3709095"/>
          </a:xfrm>
        </p:spPr>
      </p:pic>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77199" y="5380672"/>
            <a:ext cx="499624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Which entities would be included in:</a:t>
            </a:r>
          </a:p>
          <a:p>
            <a:pPr marL="742950" lvl="1" indent="-285750">
              <a:buFont typeface="Arial" panose="020B0604020202020204" pitchFamily="34" charset="0"/>
              <a:buChar char="•"/>
            </a:pPr>
            <a:r>
              <a:rPr lang="en-US" dirty="0" smtClean="0"/>
              <a:t>Mandatory Nexus Return?</a:t>
            </a:r>
          </a:p>
          <a:p>
            <a:pPr marL="742950" lvl="1" indent="-285750">
              <a:buFont typeface="Arial" panose="020B0604020202020204" pitchFamily="34" charset="0"/>
              <a:buChar char="•"/>
            </a:pPr>
            <a:r>
              <a:rPr lang="en-US" dirty="0" smtClean="0"/>
              <a:t>Elective Consolidated Return?</a:t>
            </a:r>
          </a:p>
          <a:p>
            <a:pPr marL="742950" lvl="1" indent="-285750">
              <a:buFont typeface="Arial" panose="020B0604020202020204" pitchFamily="34" charset="0"/>
              <a:buChar char="•"/>
            </a:pPr>
            <a:r>
              <a:rPr lang="en-US" dirty="0" smtClean="0"/>
              <a:t>Unitary Combined Return?</a:t>
            </a:r>
            <a:endParaRPr lang="en-US" dirty="0"/>
          </a:p>
        </p:txBody>
      </p:sp>
      <p:sp>
        <p:nvSpPr>
          <p:cNvPr id="10" name="TextBox 9"/>
          <p:cNvSpPr txBox="1"/>
          <p:nvPr/>
        </p:nvSpPr>
        <p:spPr>
          <a:xfrm>
            <a:off x="2034400" y="1975757"/>
            <a:ext cx="351515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All companies are </a:t>
            </a:r>
            <a:r>
              <a:rPr lang="en-US" dirty="0" smtClean="0"/>
              <a:t>C-Corps</a:t>
            </a:r>
          </a:p>
          <a:p>
            <a:pPr marL="285750" indent="-285750">
              <a:buFont typeface="Arial" panose="020B0604020202020204" pitchFamily="34" charset="0"/>
              <a:buChar char="•"/>
            </a:pPr>
            <a:r>
              <a:rPr lang="en-US" dirty="0" smtClean="0"/>
              <a:t>E has no sales, property or payroll in KY. All other corporations have KY nexus.</a:t>
            </a:r>
          </a:p>
          <a:p>
            <a:pPr marL="285750" indent="-285750">
              <a:buFont typeface="Arial" panose="020B0604020202020204" pitchFamily="34" charset="0"/>
              <a:buChar char="•"/>
            </a:pPr>
            <a:r>
              <a:rPr lang="en-US" dirty="0" smtClean="0"/>
              <a:t>A vertically integrated plastics manufacturer</a:t>
            </a:r>
          </a:p>
          <a:p>
            <a:pPr marL="285750" indent="-285750">
              <a:buFont typeface="Arial" panose="020B0604020202020204" pitchFamily="34" charset="0"/>
              <a:buChar char="•"/>
            </a:pPr>
            <a:r>
              <a:rPr lang="en-US" dirty="0" smtClean="0"/>
              <a:t>Unrelated Corp sells 80% of its output to A, which is domiciled in Kentucky</a:t>
            </a:r>
            <a:endParaRPr lang="en-US" dirty="0"/>
          </a:p>
        </p:txBody>
      </p:sp>
    </p:spTree>
    <p:extLst>
      <p:ext uri="{BB962C8B-B14F-4D97-AF65-F5344CB8AC3E}">
        <p14:creationId xmlns:p14="http://schemas.microsoft.com/office/powerpoint/2010/main" val="3899940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174368"/>
            <a:ext cx="9443356" cy="1007642"/>
          </a:xfrm>
        </p:spPr>
        <p:txBody>
          <a:bodyPr/>
          <a:lstStyle/>
          <a:p>
            <a:r>
              <a:rPr lang="en-US" dirty="0" smtClean="0"/>
              <a:t>Example #1</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1441" y="1110509"/>
            <a:ext cx="4996244" cy="3709095"/>
          </a:xfrm>
        </p:spPr>
      </p:pic>
      <p:cxnSp>
        <p:nvCxnSpPr>
          <p:cNvPr id="8" name="Straight Connector 7"/>
          <p:cNvCxnSpPr/>
          <p:nvPr/>
        </p:nvCxnSpPr>
        <p:spPr>
          <a:xfrm flipV="1">
            <a:off x="1958183" y="856182"/>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51314" y="4954743"/>
            <a:ext cx="900248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Mandatory Nexus:  Group 1 = (Parent + B + D )  Group 2 = (A + C)  E has no filing obligation</a:t>
            </a:r>
          </a:p>
          <a:p>
            <a:pPr marL="285750" indent="-285750">
              <a:buFont typeface="Arial" panose="020B0604020202020204" pitchFamily="34" charset="0"/>
              <a:buChar char="•"/>
            </a:pPr>
            <a:r>
              <a:rPr lang="en-US" dirty="0" smtClean="0"/>
              <a:t>Elective Consolidated: Group 1 (Parent + B + D + E)</a:t>
            </a:r>
          </a:p>
          <a:p>
            <a:pPr marL="742950" lvl="1" indent="-285750">
              <a:buFont typeface="Arial" panose="020B0604020202020204" pitchFamily="34" charset="0"/>
              <a:buChar char="•"/>
            </a:pPr>
            <a:r>
              <a:rPr lang="en-US" dirty="0" smtClean="0"/>
              <a:t>A + C</a:t>
            </a:r>
            <a:r>
              <a:rPr lang="en-US" dirty="0"/>
              <a:t> </a:t>
            </a:r>
            <a:r>
              <a:rPr lang="en-US" dirty="0" smtClean="0"/>
              <a:t>could make a separate election to file consolidated, OR</a:t>
            </a:r>
          </a:p>
          <a:p>
            <a:pPr marL="742950" lvl="1" indent="-285750">
              <a:buFont typeface="Arial" panose="020B0604020202020204" pitchFamily="34" charset="0"/>
              <a:buChar char="•"/>
            </a:pPr>
            <a:r>
              <a:rPr lang="en-US" dirty="0" smtClean="0"/>
              <a:t>A + C could file as a separate combined group (unless there is no unitary business)</a:t>
            </a:r>
          </a:p>
          <a:p>
            <a:pPr marL="285750" indent="-285750">
              <a:buFont typeface="Arial" panose="020B0604020202020204" pitchFamily="34" charset="0"/>
              <a:buChar char="•"/>
            </a:pPr>
            <a:r>
              <a:rPr lang="en-US" dirty="0" smtClean="0"/>
              <a:t>Unitary Combined: All corporations are included, except Unrelated Corp</a:t>
            </a:r>
          </a:p>
          <a:p>
            <a:pPr marL="285750" indent="-285750">
              <a:buFont typeface="Arial" panose="020B0604020202020204" pitchFamily="34" charset="0"/>
              <a:buChar char="•"/>
            </a:pPr>
            <a:r>
              <a:rPr lang="en-US" dirty="0" smtClean="0"/>
              <a:t>Unrelated Corp would have a filing obligation in KY due to sales in the state</a:t>
            </a:r>
            <a:endParaRPr lang="en-US" dirty="0"/>
          </a:p>
        </p:txBody>
      </p:sp>
      <p:sp>
        <p:nvSpPr>
          <p:cNvPr id="9" name="TextBox 8"/>
          <p:cNvSpPr txBox="1"/>
          <p:nvPr/>
        </p:nvSpPr>
        <p:spPr>
          <a:xfrm>
            <a:off x="9535886" y="2055813"/>
            <a:ext cx="181791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89208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Example #2</a:t>
            </a:r>
            <a:endParaRPr lang="en-US" dirty="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77199" y="5380672"/>
            <a:ext cx="499624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Which entities would be included in:</a:t>
            </a:r>
          </a:p>
          <a:p>
            <a:pPr marL="742950" lvl="1" indent="-285750">
              <a:buFont typeface="Arial" panose="020B0604020202020204" pitchFamily="34" charset="0"/>
              <a:buChar char="•"/>
            </a:pPr>
            <a:r>
              <a:rPr lang="en-US" dirty="0" smtClean="0"/>
              <a:t>Mandatory Nexus </a:t>
            </a:r>
            <a:r>
              <a:rPr lang="en-US" dirty="0"/>
              <a:t>R</a:t>
            </a:r>
            <a:r>
              <a:rPr lang="en-US" dirty="0" smtClean="0"/>
              <a:t>eturn?</a:t>
            </a:r>
          </a:p>
          <a:p>
            <a:pPr marL="742950" lvl="1" indent="-285750">
              <a:buFont typeface="Arial" panose="020B0604020202020204" pitchFamily="34" charset="0"/>
              <a:buChar char="•"/>
            </a:pPr>
            <a:r>
              <a:rPr lang="en-US" dirty="0" smtClean="0"/>
              <a:t>Elective Consolidated Return?</a:t>
            </a:r>
          </a:p>
          <a:p>
            <a:pPr marL="742950" lvl="1" indent="-285750">
              <a:buFont typeface="Arial" panose="020B0604020202020204" pitchFamily="34" charset="0"/>
              <a:buChar char="•"/>
            </a:pPr>
            <a:r>
              <a:rPr lang="en-US" dirty="0" smtClean="0"/>
              <a:t>Unitary Combined Return?</a:t>
            </a:r>
            <a:endParaRPr lang="en-US" dirty="0"/>
          </a:p>
        </p:txBody>
      </p:sp>
      <p:sp>
        <p:nvSpPr>
          <p:cNvPr id="10" name="TextBox 9"/>
          <p:cNvSpPr txBox="1"/>
          <p:nvPr/>
        </p:nvSpPr>
        <p:spPr>
          <a:xfrm>
            <a:off x="1972422" y="1644020"/>
            <a:ext cx="351515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All companies are </a:t>
            </a:r>
            <a:r>
              <a:rPr lang="en-US" dirty="0" smtClean="0"/>
              <a:t>C-Corps</a:t>
            </a:r>
          </a:p>
          <a:p>
            <a:pPr marL="285750" indent="-285750">
              <a:buFont typeface="Arial" panose="020B0604020202020204" pitchFamily="34" charset="0"/>
              <a:buChar char="•"/>
            </a:pPr>
            <a:r>
              <a:rPr lang="en-US" dirty="0" smtClean="0"/>
              <a:t>E </a:t>
            </a:r>
            <a:r>
              <a:rPr lang="en-US" dirty="0"/>
              <a:t>does not have </a:t>
            </a:r>
            <a:r>
              <a:rPr lang="en-US" dirty="0" smtClean="0"/>
              <a:t>sales, property, or payroll in KY</a:t>
            </a:r>
          </a:p>
          <a:p>
            <a:pPr marL="285750" indent="-285750">
              <a:buFont typeface="Arial" panose="020B0604020202020204" pitchFamily="34" charset="0"/>
              <a:buChar char="•"/>
            </a:pPr>
            <a:r>
              <a:rPr lang="en-US" dirty="0" smtClean="0"/>
              <a:t>Parent is a holding co without KY nexus</a:t>
            </a:r>
          </a:p>
          <a:p>
            <a:pPr marL="285750" indent="-285750">
              <a:buFont typeface="Arial" panose="020B0604020202020204" pitchFamily="34" charset="0"/>
              <a:buChar char="•"/>
            </a:pPr>
            <a:r>
              <a:rPr lang="en-US" dirty="0" smtClean="0"/>
              <a:t>Sub A and affiliated companies manufacture and sell auto parts</a:t>
            </a:r>
          </a:p>
          <a:p>
            <a:pPr marL="285750" indent="-285750">
              <a:buFont typeface="Arial" panose="020B0604020202020204" pitchFamily="34" charset="0"/>
              <a:buChar char="•"/>
            </a:pPr>
            <a:r>
              <a:rPr lang="en-US" dirty="0" smtClean="0"/>
              <a:t>Sub B and affiliated companies recycle plastic and metal and sell recycled products</a:t>
            </a:r>
          </a:p>
          <a:p>
            <a:pPr marL="285750" indent="-285750">
              <a:buFont typeface="Arial" panose="020B0604020202020204" pitchFamily="34" charset="0"/>
              <a:buChar char="•"/>
            </a:pPr>
            <a:r>
              <a:rPr lang="en-US" dirty="0" smtClean="0"/>
              <a:t>Percentages reflect voting stock ownership</a:t>
            </a:r>
            <a:endParaRPr lang="en-US" dirty="0"/>
          </a:p>
        </p:txBody>
      </p:sp>
      <p:pic>
        <p:nvPicPr>
          <p:cNvPr id="9" name="Picture 8"/>
          <p:cNvPicPr>
            <a:picLocks noChangeAspect="1"/>
          </p:cNvPicPr>
          <p:nvPr/>
        </p:nvPicPr>
        <p:blipFill>
          <a:blip r:embed="rId3"/>
          <a:stretch>
            <a:fillRect/>
          </a:stretch>
        </p:blipFill>
        <p:spPr>
          <a:xfrm>
            <a:off x="5549558" y="1644020"/>
            <a:ext cx="5819941" cy="3568320"/>
          </a:xfrm>
          <a:prstGeom prst="rect">
            <a:avLst/>
          </a:prstGeom>
          <a:ln w="28575">
            <a:solidFill>
              <a:schemeClr val="tx1"/>
            </a:solidFill>
          </a:ln>
        </p:spPr>
      </p:pic>
      <p:sp>
        <p:nvSpPr>
          <p:cNvPr id="11" name="Rectangle 10"/>
          <p:cNvSpPr/>
          <p:nvPr/>
        </p:nvSpPr>
        <p:spPr>
          <a:xfrm>
            <a:off x="7348251" y="3668617"/>
            <a:ext cx="484742" cy="20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76229" y="3727331"/>
            <a:ext cx="60592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51%</a:t>
            </a:r>
            <a:endParaRPr lang="en-US" sz="1200" dirty="0">
              <a:latin typeface="Arial" panose="020B0604020202020204" pitchFamily="34" charset="0"/>
              <a:cs typeface="Arial" panose="020B0604020202020204" pitchFamily="34" charset="0"/>
            </a:endParaRPr>
          </a:p>
        </p:txBody>
      </p:sp>
      <p:sp>
        <p:nvSpPr>
          <p:cNvPr id="12" name="Rectangle 11"/>
          <p:cNvSpPr/>
          <p:nvPr/>
        </p:nvSpPr>
        <p:spPr>
          <a:xfrm>
            <a:off x="7997425" y="3533231"/>
            <a:ext cx="707523" cy="343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14108" y="3724295"/>
            <a:ext cx="490840"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49%</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009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Example #2</a:t>
            </a:r>
            <a:endParaRPr lang="en-US" dirty="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817475" y="4991782"/>
            <a:ext cx="762929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Mandatory Nexus: Group 1 = (Sub A + Sub C). Group 2 = (Sub B + Sub F). Sub D = Separate filer. Sub E = no filing obligation </a:t>
            </a:r>
            <a:endParaRPr lang="en-US" sz="1600" dirty="0"/>
          </a:p>
          <a:p>
            <a:pPr marL="285750" indent="-285750">
              <a:buFont typeface="Arial" panose="020B0604020202020204" pitchFamily="34" charset="0"/>
              <a:buChar char="•"/>
            </a:pPr>
            <a:r>
              <a:rPr lang="en-US" sz="1600" dirty="0" smtClean="0"/>
              <a:t>Elective Consolidated: Group = (All entities)</a:t>
            </a:r>
            <a:endParaRPr lang="en-US" sz="1600" dirty="0"/>
          </a:p>
          <a:p>
            <a:pPr marL="285750" indent="-285750">
              <a:buFont typeface="Arial" panose="020B0604020202020204" pitchFamily="34" charset="0"/>
              <a:buChar char="•"/>
            </a:pPr>
            <a:r>
              <a:rPr lang="en-US" sz="1600" dirty="0" smtClean="0"/>
              <a:t>Unitary Combined: Depends on the fact pattern (Is it a unitary business?)</a:t>
            </a:r>
          </a:p>
          <a:p>
            <a:pPr marL="742950" lvl="1" indent="-285750">
              <a:buFont typeface="Arial" panose="020B0604020202020204" pitchFamily="34" charset="0"/>
              <a:buChar char="•"/>
            </a:pPr>
            <a:r>
              <a:rPr lang="en-US" sz="1600" dirty="0" smtClean="0"/>
              <a:t>Group 1: (Parent + Sub A + C + D) Group 2: (Parent + Sub B +  E</a:t>
            </a:r>
            <a:r>
              <a:rPr lang="en-US" sz="1600" dirty="0"/>
              <a:t> </a:t>
            </a:r>
            <a:r>
              <a:rPr lang="en-US" sz="1600" dirty="0" smtClean="0"/>
              <a:t>+ F)?</a:t>
            </a:r>
          </a:p>
          <a:p>
            <a:pPr marL="742950" lvl="1" indent="-285750">
              <a:buFont typeface="Arial" panose="020B0604020202020204" pitchFamily="34" charset="0"/>
              <a:buChar char="•"/>
            </a:pPr>
            <a:r>
              <a:rPr lang="en-US" sz="1600" dirty="0" smtClean="0"/>
              <a:t>Group = (All entities)?</a:t>
            </a:r>
            <a:endParaRPr lang="en-US" sz="1600" dirty="0"/>
          </a:p>
        </p:txBody>
      </p:sp>
      <p:pic>
        <p:nvPicPr>
          <p:cNvPr id="9" name="Picture 8"/>
          <p:cNvPicPr>
            <a:picLocks noChangeAspect="1"/>
          </p:cNvPicPr>
          <p:nvPr/>
        </p:nvPicPr>
        <p:blipFill>
          <a:blip r:embed="rId3"/>
          <a:stretch>
            <a:fillRect/>
          </a:stretch>
        </p:blipFill>
        <p:spPr>
          <a:xfrm>
            <a:off x="3658328" y="1381997"/>
            <a:ext cx="5819941" cy="3568320"/>
          </a:xfrm>
          <a:prstGeom prst="rect">
            <a:avLst/>
          </a:prstGeom>
        </p:spPr>
      </p:pic>
      <p:sp>
        <p:nvSpPr>
          <p:cNvPr id="11" name="Rectangle 10"/>
          <p:cNvSpPr/>
          <p:nvPr/>
        </p:nvSpPr>
        <p:spPr>
          <a:xfrm>
            <a:off x="5497417" y="3415229"/>
            <a:ext cx="374573" cy="25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33851" y="3415229"/>
            <a:ext cx="374573" cy="25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09212" y="3415229"/>
            <a:ext cx="57287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51%</a:t>
            </a:r>
            <a:endParaRPr lang="en-US" sz="1200" dirty="0">
              <a:latin typeface="Arial" panose="020B0604020202020204" pitchFamily="34" charset="0"/>
              <a:cs typeface="Arial" panose="020B0604020202020204" pitchFamily="34" charset="0"/>
            </a:endParaRPr>
          </a:p>
        </p:txBody>
      </p:sp>
      <p:sp>
        <p:nvSpPr>
          <p:cNvPr id="14" name="TextBox 13"/>
          <p:cNvSpPr txBox="1"/>
          <p:nvPr/>
        </p:nvSpPr>
        <p:spPr>
          <a:xfrm>
            <a:off x="6224530" y="3415229"/>
            <a:ext cx="583894"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49%</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356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Example #3</a:t>
            </a:r>
            <a:endParaRPr lang="en-US" dirty="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77199" y="5380672"/>
            <a:ext cx="499624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Which entities would be included in:</a:t>
            </a:r>
          </a:p>
          <a:p>
            <a:pPr marL="742950" lvl="1" indent="-285750">
              <a:buFont typeface="Arial" panose="020B0604020202020204" pitchFamily="34" charset="0"/>
              <a:buChar char="•"/>
            </a:pPr>
            <a:r>
              <a:rPr lang="en-US" dirty="0" smtClean="0"/>
              <a:t>Mandatory Nexus return?</a:t>
            </a:r>
          </a:p>
          <a:p>
            <a:pPr marL="742950" lvl="1" indent="-285750">
              <a:buFont typeface="Arial" panose="020B0604020202020204" pitchFamily="34" charset="0"/>
              <a:buChar char="•"/>
            </a:pPr>
            <a:r>
              <a:rPr lang="en-US" dirty="0" smtClean="0"/>
              <a:t>Elective Consolidated Return?</a:t>
            </a:r>
          </a:p>
          <a:p>
            <a:pPr marL="742950" lvl="1" indent="-285750">
              <a:buFont typeface="Arial" panose="020B0604020202020204" pitchFamily="34" charset="0"/>
              <a:buChar char="•"/>
            </a:pPr>
            <a:r>
              <a:rPr lang="en-US" dirty="0" smtClean="0"/>
              <a:t>Unitary Combined Return?</a:t>
            </a:r>
            <a:endParaRPr lang="en-US" dirty="0"/>
          </a:p>
        </p:txBody>
      </p:sp>
      <p:sp>
        <p:nvSpPr>
          <p:cNvPr id="10" name="TextBox 9"/>
          <p:cNvSpPr txBox="1"/>
          <p:nvPr/>
        </p:nvSpPr>
        <p:spPr>
          <a:xfrm>
            <a:off x="2034400" y="1975757"/>
            <a:ext cx="351515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All companies are </a:t>
            </a:r>
            <a:r>
              <a:rPr lang="en-US" dirty="0" smtClean="0"/>
              <a:t>C-Corps</a:t>
            </a:r>
          </a:p>
          <a:p>
            <a:pPr marL="285750" indent="-285750">
              <a:buFont typeface="Arial" panose="020B0604020202020204" pitchFamily="34" charset="0"/>
              <a:buChar char="•"/>
            </a:pPr>
            <a:r>
              <a:rPr lang="en-US" dirty="0" smtClean="0"/>
              <a:t>Company provides software (both physical media and cloud-based) and technical service to clients</a:t>
            </a:r>
          </a:p>
          <a:p>
            <a:pPr marL="285750" indent="-285750">
              <a:buFont typeface="Arial" panose="020B0604020202020204" pitchFamily="34" charset="0"/>
              <a:buChar char="•"/>
            </a:pPr>
            <a:r>
              <a:rPr lang="en-US" dirty="0" smtClean="0"/>
              <a:t>E is domiciled in Kentucky but makes 90% of its sales to overseas customers</a:t>
            </a:r>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3"/>
          <a:stretch>
            <a:fillRect/>
          </a:stretch>
        </p:blipFill>
        <p:spPr>
          <a:xfrm>
            <a:off x="5746395" y="1507858"/>
            <a:ext cx="5859001" cy="3521120"/>
          </a:xfrm>
          <a:prstGeom prst="rect">
            <a:avLst/>
          </a:prstGeom>
          <a:ln w="28575">
            <a:solidFill>
              <a:schemeClr val="tx1"/>
            </a:solidFill>
          </a:ln>
        </p:spPr>
      </p:pic>
    </p:spTree>
    <p:extLst>
      <p:ext uri="{BB962C8B-B14F-4D97-AF65-F5344CB8AC3E}">
        <p14:creationId xmlns:p14="http://schemas.microsoft.com/office/powerpoint/2010/main" val="573044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Example #3</a:t>
            </a:r>
            <a:endParaRPr lang="en-US" dirty="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98271" y="5398025"/>
            <a:ext cx="885552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Mandatory Nexus: Group 1 (Parent + B + C + E)   Separate filer = D   No filing obligation = A</a:t>
            </a:r>
          </a:p>
          <a:p>
            <a:pPr marL="285750" indent="-285750">
              <a:buFont typeface="Arial" panose="020B0604020202020204" pitchFamily="34" charset="0"/>
              <a:buChar char="•"/>
            </a:pPr>
            <a:r>
              <a:rPr lang="en-US" dirty="0" smtClean="0"/>
              <a:t>Elective Consolidated: Group = (All Entities)</a:t>
            </a:r>
            <a:endParaRPr lang="en-US" dirty="0"/>
          </a:p>
          <a:p>
            <a:pPr marL="285750" indent="-285750">
              <a:buFont typeface="Arial" panose="020B0604020202020204" pitchFamily="34" charset="0"/>
              <a:buChar char="•"/>
            </a:pPr>
            <a:r>
              <a:rPr lang="en-US" dirty="0" smtClean="0"/>
              <a:t>Unitary Combined: Group = Parent + A + B + C + D. Company E is not included in the combined group because of the 80/20 rules, but it still has a KY filing obligation</a:t>
            </a:r>
            <a:endParaRPr lang="en-US" dirty="0"/>
          </a:p>
        </p:txBody>
      </p:sp>
      <p:pic>
        <p:nvPicPr>
          <p:cNvPr id="2" name="Picture 1"/>
          <p:cNvPicPr>
            <a:picLocks noChangeAspect="1"/>
          </p:cNvPicPr>
          <p:nvPr/>
        </p:nvPicPr>
        <p:blipFill>
          <a:blip r:embed="rId3"/>
          <a:stretch>
            <a:fillRect/>
          </a:stretch>
        </p:blipFill>
        <p:spPr>
          <a:xfrm>
            <a:off x="3638798" y="1582553"/>
            <a:ext cx="5859001" cy="3521120"/>
          </a:xfrm>
          <a:prstGeom prst="rect">
            <a:avLst/>
          </a:prstGeom>
        </p:spPr>
      </p:pic>
    </p:spTree>
    <p:extLst>
      <p:ext uri="{BB962C8B-B14F-4D97-AF65-F5344CB8AC3E}">
        <p14:creationId xmlns:p14="http://schemas.microsoft.com/office/powerpoint/2010/main" val="395071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4" name="Rectangle 3"/>
          <p:cNvSpPr/>
          <p:nvPr/>
        </p:nvSpPr>
        <p:spPr>
          <a:xfrm>
            <a:off x="5485"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Example #4</a:t>
            </a:r>
            <a:endParaRPr lang="en-US" dirty="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77199" y="5380672"/>
            <a:ext cx="499624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Which entities would be included in:</a:t>
            </a:r>
          </a:p>
          <a:p>
            <a:pPr marL="742950" lvl="1" indent="-285750">
              <a:buFont typeface="Arial" panose="020B0604020202020204" pitchFamily="34" charset="0"/>
              <a:buChar char="•"/>
            </a:pPr>
            <a:r>
              <a:rPr lang="en-US" dirty="0" smtClean="0"/>
              <a:t>Mandatory Nexus </a:t>
            </a:r>
            <a:r>
              <a:rPr lang="en-US" dirty="0"/>
              <a:t>R</a:t>
            </a:r>
            <a:r>
              <a:rPr lang="en-US" dirty="0" smtClean="0"/>
              <a:t>eturn?</a:t>
            </a:r>
          </a:p>
          <a:p>
            <a:pPr marL="742950" lvl="1" indent="-285750">
              <a:buFont typeface="Arial" panose="020B0604020202020204" pitchFamily="34" charset="0"/>
              <a:buChar char="•"/>
            </a:pPr>
            <a:r>
              <a:rPr lang="en-US" dirty="0" smtClean="0"/>
              <a:t>Elective Consolidated Return?</a:t>
            </a:r>
          </a:p>
          <a:p>
            <a:pPr marL="742950" lvl="1" indent="-285750">
              <a:buFont typeface="Arial" panose="020B0604020202020204" pitchFamily="34" charset="0"/>
              <a:buChar char="•"/>
            </a:pPr>
            <a:r>
              <a:rPr lang="en-US" dirty="0" smtClean="0"/>
              <a:t>Unitary Combined Return?</a:t>
            </a:r>
            <a:endParaRPr lang="en-US" dirty="0"/>
          </a:p>
        </p:txBody>
      </p:sp>
      <p:sp>
        <p:nvSpPr>
          <p:cNvPr id="10" name="TextBox 9"/>
          <p:cNvSpPr txBox="1"/>
          <p:nvPr/>
        </p:nvSpPr>
        <p:spPr>
          <a:xfrm>
            <a:off x="2034400" y="1975757"/>
            <a:ext cx="351515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Company provides dialysis services through local clinics</a:t>
            </a:r>
          </a:p>
          <a:p>
            <a:pPr marL="285750" indent="-285750">
              <a:buFont typeface="Arial" panose="020B0604020202020204" pitchFamily="34" charset="0"/>
              <a:buChar char="•"/>
            </a:pPr>
            <a:r>
              <a:rPr lang="en-US" dirty="0" smtClean="0"/>
              <a:t>LLC 3 does not have sales, property, or payroll in KY</a:t>
            </a:r>
            <a:endParaRPr lang="en-US" dirty="0"/>
          </a:p>
        </p:txBody>
      </p:sp>
      <p:pic>
        <p:nvPicPr>
          <p:cNvPr id="9" name="Picture 8"/>
          <p:cNvPicPr>
            <a:picLocks noChangeAspect="1"/>
          </p:cNvPicPr>
          <p:nvPr/>
        </p:nvPicPr>
        <p:blipFill>
          <a:blip r:embed="rId3"/>
          <a:stretch>
            <a:fillRect/>
          </a:stretch>
        </p:blipFill>
        <p:spPr>
          <a:xfrm>
            <a:off x="5677199" y="1413560"/>
            <a:ext cx="5859001" cy="4030880"/>
          </a:xfrm>
          <a:prstGeom prst="rect">
            <a:avLst/>
          </a:prstGeom>
          <a:ln w="28575">
            <a:solidFill>
              <a:schemeClr val="tx1"/>
            </a:solidFill>
          </a:ln>
        </p:spPr>
      </p:pic>
    </p:spTree>
    <p:extLst>
      <p:ext uri="{BB962C8B-B14F-4D97-AF65-F5344CB8AC3E}">
        <p14:creationId xmlns:p14="http://schemas.microsoft.com/office/powerpoint/2010/main" val="328311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3" y="365125"/>
            <a:ext cx="9443356" cy="1325563"/>
          </a:xfrm>
        </p:spPr>
        <p:txBody>
          <a:bodyPr/>
          <a:lstStyle/>
          <a:p>
            <a:r>
              <a:rPr lang="en-US" dirty="0" smtClean="0"/>
              <a:t>What Is a Unitary Business?</a:t>
            </a:r>
            <a:endParaRPr lang="en-US" dirty="0"/>
          </a:p>
        </p:txBody>
      </p:sp>
      <p:sp>
        <p:nvSpPr>
          <p:cNvPr id="7" name="Content Placeholder 6"/>
          <p:cNvSpPr>
            <a:spLocks noGrp="1"/>
          </p:cNvSpPr>
          <p:nvPr>
            <p:ph idx="1"/>
          </p:nvPr>
        </p:nvSpPr>
        <p:spPr>
          <a:xfrm>
            <a:off x="1910442" y="1825625"/>
            <a:ext cx="9443357" cy="4351338"/>
          </a:xfrm>
        </p:spPr>
        <p:txBody>
          <a:bodyPr/>
          <a:lstStyle/>
          <a:p>
            <a:r>
              <a:rPr lang="en-US" sz="3200" smtClean="0"/>
              <a:t>KRS 141.202(2)(f): "Unitary business means a single economic enterprise that is made up either of separate parts of a single corporation or of a commonly controlled group of corporations that are sufficiently interdependent, integrated, and interrelated through their activities so as to provide a synergy and mutual benefit that produces a sharing or exchange of value among them and a significant flow of value to the separate parts.”</a:t>
            </a:r>
          </a:p>
          <a:p>
            <a:endParaRPr lang="en-US" dirty="0"/>
          </a:p>
        </p:txBody>
      </p:sp>
      <p:cxnSp>
        <p:nvCxnSpPr>
          <p:cNvPr id="8" name="Straight Connector 7"/>
          <p:cNvCxnSpPr/>
          <p:nvPr/>
        </p:nvCxnSpPr>
        <p:spPr>
          <a:xfrm flipV="1">
            <a:off x="20344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2568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4" name="Rectangle 3"/>
          <p:cNvSpPr/>
          <p:nvPr/>
        </p:nvSpPr>
        <p:spPr>
          <a:xfrm>
            <a:off x="1735" y="-44122"/>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endParaRPr lang="en-US" sz="2800" dirty="0">
              <a:solidFill>
                <a:prstClr val="black"/>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6" name="Title 5"/>
          <p:cNvSpPr>
            <a:spLocks noGrp="1"/>
          </p:cNvSpPr>
          <p:nvPr>
            <p:ph type="title"/>
          </p:nvPr>
        </p:nvSpPr>
        <p:spPr>
          <a:xfrm>
            <a:off x="1910444" y="75542"/>
            <a:ext cx="9443356" cy="949028"/>
          </a:xfrm>
        </p:spPr>
        <p:txBody>
          <a:bodyPr/>
          <a:lstStyle/>
          <a:p>
            <a:r>
              <a:rPr lang="en-US" dirty="0" smtClean="0"/>
              <a:t>Example #4</a:t>
            </a:r>
            <a:endParaRPr lang="en-US" dirty="0"/>
          </a:p>
        </p:txBody>
      </p:sp>
      <p:cxnSp>
        <p:nvCxnSpPr>
          <p:cNvPr id="8" name="Straight Connector 7"/>
          <p:cNvCxnSpPr/>
          <p:nvPr/>
        </p:nvCxnSpPr>
        <p:spPr>
          <a:xfrm flipV="1">
            <a:off x="2034402" y="841765"/>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35143" y="5018093"/>
            <a:ext cx="8066315" cy="1477328"/>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Mandatory Nexus: Group = (C Corp + LLC 1) </a:t>
            </a:r>
            <a:r>
              <a:rPr lang="en-US" dirty="0"/>
              <a:t>+ (Distributive share of </a:t>
            </a:r>
            <a:r>
              <a:rPr lang="en-US" dirty="0" smtClean="0"/>
              <a:t>income of LLC 2) </a:t>
            </a:r>
          </a:p>
          <a:p>
            <a:pPr marL="742950" lvl="1" indent="-285750">
              <a:buFont typeface="Arial" panose="020B0604020202020204" pitchFamily="34" charset="0"/>
              <a:buChar char="•"/>
            </a:pPr>
            <a:r>
              <a:rPr lang="en-US" dirty="0" smtClean="0"/>
              <a:t>Elective Consolidated: Group = (C Corp + LLC 1) </a:t>
            </a:r>
            <a:r>
              <a:rPr lang="en-US" dirty="0"/>
              <a:t>+ </a:t>
            </a:r>
            <a:r>
              <a:rPr lang="en-US" dirty="0" smtClean="0"/>
              <a:t>(</a:t>
            </a:r>
            <a:r>
              <a:rPr lang="en-US" dirty="0"/>
              <a:t>Distributive share of </a:t>
            </a:r>
            <a:r>
              <a:rPr lang="en-US" dirty="0" smtClean="0"/>
              <a:t>incomes of LLC 2 &amp; LLC 3) </a:t>
            </a:r>
          </a:p>
          <a:p>
            <a:pPr marL="742950" lvl="1" indent="-285750">
              <a:buFont typeface="Arial" panose="020B0604020202020204" pitchFamily="34" charset="0"/>
              <a:buChar char="•"/>
            </a:pPr>
            <a:r>
              <a:rPr lang="en-US" dirty="0" smtClean="0"/>
              <a:t>Unitary Combined: Group = Same as Elective Consolidated</a:t>
            </a:r>
            <a:endParaRPr lang="en-US" dirty="0"/>
          </a:p>
        </p:txBody>
      </p:sp>
      <p:pic>
        <p:nvPicPr>
          <p:cNvPr id="9" name="Picture 8"/>
          <p:cNvPicPr>
            <a:picLocks noChangeAspect="1"/>
          </p:cNvPicPr>
          <p:nvPr/>
        </p:nvPicPr>
        <p:blipFill>
          <a:blip r:embed="rId3"/>
          <a:stretch>
            <a:fillRect/>
          </a:stretch>
        </p:blipFill>
        <p:spPr>
          <a:xfrm>
            <a:off x="3638794" y="1025039"/>
            <a:ext cx="5701145" cy="3922278"/>
          </a:xfrm>
          <a:prstGeom prst="rect">
            <a:avLst/>
          </a:prstGeom>
        </p:spPr>
      </p:pic>
    </p:spTree>
    <p:extLst>
      <p:ext uri="{BB962C8B-B14F-4D97-AF65-F5344CB8AC3E}">
        <p14:creationId xmlns:p14="http://schemas.microsoft.com/office/powerpoint/2010/main" val="3865477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071170" y="365125"/>
            <a:ext cx="9282630" cy="1325563"/>
          </a:xfrm>
        </p:spPr>
        <p:txBody>
          <a:bodyPr/>
          <a:lstStyle/>
          <a:p>
            <a:r>
              <a:rPr lang="en-US" dirty="0" smtClean="0">
                <a:latin typeface="Franklin Gothic Medium" panose="020B0603020102020204" pitchFamily="34" charset="0"/>
              </a:rPr>
              <a:t>Questions, Comments, or Concerns</a:t>
            </a:r>
            <a:endParaRPr lang="en-US" dirty="0">
              <a:latin typeface="Franklin Gothic Medium" panose="020B06030201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586" y="5227756"/>
            <a:ext cx="1512013" cy="151749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pic>
        <p:nvPicPr>
          <p:cNvPr id="6" name="Picture 5" descr="Bestand:Circle-question-blue.svg - Wikipedia"/>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59554" y="1659546"/>
            <a:ext cx="3872891" cy="3872891"/>
          </a:xfrm>
          <a:prstGeom prst="rect">
            <a:avLst/>
          </a:prstGeom>
        </p:spPr>
      </p:pic>
      <p:sp>
        <p:nvSpPr>
          <p:cNvPr id="12" name="Title 1"/>
          <p:cNvSpPr txBox="1">
            <a:spLocks/>
          </p:cNvSpPr>
          <p:nvPr/>
        </p:nvSpPr>
        <p:spPr>
          <a:xfrm>
            <a:off x="4387892" y="5532437"/>
            <a:ext cx="34162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Franklin Gothic Medium" panose="020B0603020102020204" pitchFamily="34" charset="0"/>
                <a:ea typeface="+mj-ea"/>
                <a:cs typeface="+mj-cs"/>
              </a:rPr>
              <a:t>Thank You!</a:t>
            </a:r>
            <a:endParaRPr kumimoji="0" lang="en-US" sz="4400" b="0"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mj-cs"/>
            </a:endParaRPr>
          </a:p>
        </p:txBody>
      </p:sp>
    </p:spTree>
    <p:extLst>
      <p:ext uri="{BB962C8B-B14F-4D97-AF65-F5344CB8AC3E}">
        <p14:creationId xmlns:p14="http://schemas.microsoft.com/office/powerpoint/2010/main" val="1465257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1735" y="0"/>
            <a:ext cx="1781068" cy="6858000"/>
          </a:xfrm>
          <a:prstGeom prst="rect">
            <a:avLst/>
          </a:prstGeom>
        </p:spPr>
      </p:pic>
      <p:sp>
        <p:nvSpPr>
          <p:cNvPr id="7" name="Title 6"/>
          <p:cNvSpPr>
            <a:spLocks noGrp="1"/>
          </p:cNvSpPr>
          <p:nvPr>
            <p:ph type="title"/>
          </p:nvPr>
        </p:nvSpPr>
        <p:spPr>
          <a:xfrm>
            <a:off x="1782802" y="365125"/>
            <a:ext cx="9570997" cy="1325563"/>
          </a:xfrm>
        </p:spPr>
        <p:txBody>
          <a:bodyPr/>
          <a:lstStyle/>
          <a:p>
            <a:r>
              <a:rPr lang="en-US" dirty="0"/>
              <a:t>What Is a Unitary Business?</a:t>
            </a:r>
          </a:p>
        </p:txBody>
      </p:sp>
      <p:sp>
        <p:nvSpPr>
          <p:cNvPr id="3" name="Content Placeholder 2"/>
          <p:cNvSpPr>
            <a:spLocks noGrp="1"/>
          </p:cNvSpPr>
          <p:nvPr>
            <p:ph idx="1"/>
          </p:nvPr>
        </p:nvSpPr>
        <p:spPr/>
        <p:txBody>
          <a:bodyPr>
            <a:normAutofit/>
          </a:bodyPr>
          <a:lstStyle/>
          <a:p>
            <a:pPr marL="0" indent="0">
              <a:buNone/>
            </a:pPr>
            <a:r>
              <a:rPr lang="en-US" dirty="0"/>
              <a:t> </a:t>
            </a:r>
            <a:endParaRPr lang="en-US" sz="3200" dirty="0" smtClean="0"/>
          </a:p>
          <a:p>
            <a:endParaRPr lang="en-US" dirty="0"/>
          </a:p>
        </p:txBody>
      </p:sp>
      <p:cxnSp>
        <p:nvCxnSpPr>
          <p:cNvPr id="8" name="Straight Connector 7"/>
          <p:cNvCxnSpPr/>
          <p:nvPr/>
        </p:nvCxnSpPr>
        <p:spPr>
          <a:xfrm flipV="1">
            <a:off x="1920100" y="1307874"/>
            <a:ext cx="9067799" cy="32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20100" y="2032000"/>
            <a:ext cx="9067799"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103 KAR 16:400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Three characteristics of unitary business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Functional integration: Are business functions interdependent?</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Centralized management: Who makes the decisions?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Economies of scale: Are there efficiencies gained by ownership of different companies?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888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 ma:contentTypeID="0x01010100778CE00890380B4FBEA1B2D13FF059C4" ma:contentTypeVersion="18" ma:contentTypeDescription="Fill out this form." ma:contentTypeScope="" ma:versionID="bc0f1d4d5dd2ac90203c1eeeaf612df3">
  <xsd:schema xmlns:xsd="http://www.w3.org/2001/XMLSchema" xmlns:xs="http://www.w3.org/2001/XMLSchema" xmlns:p="http://schemas.microsoft.com/office/2006/metadata/properties" xmlns:ns1="http://schemas.microsoft.com/sharepoint/v3" xmlns:ns2="7e321fc4-19ae-4bf6-a368-fbf5df7dff1b" targetNamespace="http://schemas.microsoft.com/office/2006/metadata/properties" ma:root="true" ma:fieldsID="4c94b270a5bfd0575719b31c8ea78157" ns1:_="" ns2:_="">
    <xsd:import namespace="http://schemas.microsoft.com/sharepoint/v3"/>
    <xsd:import namespace="7e321fc4-19ae-4bf6-a368-fbf5df7dff1b"/>
    <xsd:element name="properties">
      <xsd:complexType>
        <xsd:sequence>
          <xsd:element name="documentManagement">
            <xsd:complexType>
              <xsd:all>
                <xsd:element ref="ns2:Number" minOccurs="0"/>
                <xsd:element ref="ns2:Main_x0020_Topic" minOccurs="0"/>
                <xsd:element ref="ns2:Type_x0020_of_x0020_Material" minOccurs="0"/>
                <xsd:element ref="ns2:Status" minOccurs="0"/>
                <xsd:element ref="ns2:Tax_x0020_Type" minOccurs="0"/>
                <xsd:element ref="ns2:Status_x0020_Date" minOccurs="0"/>
                <xsd:element ref="ns2:Expiration_x0020_Date0" minOccurs="0"/>
                <xsd:element ref="ns2:Comments_x002f_Notes" minOccurs="0"/>
                <xsd:element ref="ns2:Document_x0020_Owner" minOccurs="0"/>
                <xsd:element ref="ns1:TemplateUrl" minOccurs="0"/>
                <xsd:element ref="ns1:xd_ProgID" minOccurs="0"/>
                <xsd:element ref="ns1:ShowRepairView" minOccurs="0"/>
                <xsd:element ref="ns1:ShowCombineView" minOccurs="0"/>
                <xsd:element ref="ns2:Publication" minOccurs="0"/>
                <xsd:element ref="ns2:New_x0020_Tax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emplateUrl" ma:index="12" nillable="true" ma:displayName="Template Link" ma:hidden="true" ma:internalName="TemplateUrl">
      <xsd:simpleType>
        <xsd:restriction base="dms:Text"/>
      </xsd:simpleType>
    </xsd:element>
    <xsd:element name="xd_ProgID" ma:index="13" nillable="true" ma:displayName="HTML File Link" ma:hidden="true" ma:internalName="xd_ProgID">
      <xsd:simpleType>
        <xsd:restriction base="dms:Text"/>
      </xsd:simpleType>
    </xsd:element>
    <xsd:element name="ShowRepairView" ma:index="14" nillable="true" ma:displayName="Show Repair View" ma:hidden="true" ma:internalName="ShowRepairView">
      <xsd:simpleType>
        <xsd:restriction base="dms:Text"/>
      </xsd:simpleType>
    </xsd:element>
    <xsd:element name="ShowCombineView" ma:index="15" nillable="true" ma:displayName="Show Combine View" ma:hidden="true" ma:internalName="ShowCombineView">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21fc4-19ae-4bf6-a368-fbf5df7dff1b" elementFormDefault="qualified">
    <xsd:import namespace="http://schemas.microsoft.com/office/2006/documentManagement/types"/>
    <xsd:import namespace="http://schemas.microsoft.com/office/infopath/2007/PartnerControls"/>
    <xsd:element name="Number" ma:index="1" nillable="true" ma:displayName="Number" ma:internalName="Number">
      <xsd:simpleType>
        <xsd:restriction base="dms:Text">
          <xsd:maxLength value="255"/>
        </xsd:restriction>
      </xsd:simpleType>
    </xsd:element>
    <xsd:element name="Main_x0020_Topic" ma:index="2" nillable="true" ma:displayName="Main Topic" ma:description="Document Title or Specific Topic Covered" ma:internalName="Main_x0020_Topic">
      <xsd:simpleType>
        <xsd:restriction base="dms:Text">
          <xsd:maxLength value="255"/>
        </xsd:restriction>
      </xsd:simpleType>
    </xsd:element>
    <xsd:element name="Type_x0020_of_x0020_Material" ma:index="3" nillable="true" ma:displayName="Document Type" ma:format="Dropdown" ma:internalName="Type_x0020_of_x0020_Material">
      <xsd:simpleType>
        <xsd:restriction base="dms:Choice">
          <xsd:enumeration value="TAM"/>
          <xsd:enumeration value="GIL"/>
          <xsd:enumeration value="RP"/>
          <xsd:enumeration value="PLR"/>
          <xsd:enumeration value="Policy"/>
          <xsd:enumeration value="Circular"/>
          <xsd:enumeration value="DOR Memo"/>
          <xsd:enumeration value="OLSR Memo"/>
          <xsd:enumeration value="Agreement"/>
          <xsd:enumeration value="Regulation"/>
          <xsd:enumeration value="Releases"/>
          <xsd:enumeration value="Ruling"/>
          <xsd:enumeration value="Procedure"/>
          <xsd:enumeration value="Publication"/>
          <xsd:enumeration value="Presentation"/>
          <xsd:enumeration value="Training Manual"/>
          <xsd:enumeration value="User Manual"/>
          <xsd:enumeration value="Other"/>
        </xsd:restriction>
      </xsd:simpleType>
    </xsd:element>
    <xsd:element name="Status" ma:index="4" nillable="true" ma:displayName="Status" ma:default="Draft" ma:format="Dropdown" ma:internalName="Status">
      <xsd:simpleType>
        <xsd:restriction base="dms:Choice">
          <xsd:enumeration value="Draft"/>
          <xsd:enumeration value="Current"/>
          <xsd:enumeration value="Superseded"/>
        </xsd:restriction>
      </xsd:simpleType>
    </xsd:element>
    <xsd:element name="Tax_x0020_Type" ma:index="5" nillable="true" ma:displayName="Tax Type" ma:internalName="Tax_x0020_Type">
      <xsd:complexType>
        <xsd:complexContent>
          <xsd:extension base="dms:MultiChoice">
            <xsd:sequence>
              <xsd:element name="Value" maxOccurs="unbounded" minOccurs="0" nillable="true">
                <xsd:simpleType>
                  <xsd:restriction base="dms:Choice">
                    <xsd:enumeration value="1 - Individual Income Tax"/>
                    <xsd:enumeration value="2 - Employers Withholding Tax"/>
                    <xsd:enumeration value="3 - Fiduciary Tax"/>
                    <xsd:enumeration value="4 - Non-Resident Withholding"/>
                    <xsd:enumeration value="5 - Corporation Income Tax"/>
                    <xsd:enumeration value="6 - Corporation License Tax"/>
                    <xsd:enumeration value="7 - Business Development Tax"/>
                    <xsd:enumeration value="8 - Limited Liability Entity Tax"/>
                    <xsd:enumeration value="9 - Revenue Surety Tax"/>
                    <xsd:enumeration value="10 - Sales and Use Tax"/>
                    <xsd:enumeration value="11 - Coal Severance Tax"/>
                    <xsd:enumeration value="12 - Cigarette Enforcement and Administration"/>
                    <xsd:enumeration value="13 - Lien Fee"/>
                    <xsd:enumeration value="14 - Legal Process/County Clerk"/>
                    <xsd:enumeration value="15 - Amusement Machine License Tax"/>
                    <xsd:enumeration value="16 - Cigarette Tax"/>
                    <xsd:enumeration value="17 - Cigarette License Tax"/>
                    <xsd:enumeration value="18 - Malt Beverage Consumer Tax"/>
                    <xsd:enumeration value="19 - Distilled Spirits Case Sales Tax"/>
                    <xsd:enumeration value="20 - Distilled Spirits Consumer Tax"/>
                    <xsd:enumeration value="21 - Wine Consumer"/>
                    <xsd:enumeration value="22 - Distilled Spirits Wholesale Tax"/>
                    <xsd:enumeration value="23 - Beer Wholesale Tax"/>
                    <xsd:enumeration value="24 - Wine Wholesale Tax"/>
                    <xsd:enumeration value="25 - General Business License Fee"/>
                    <xsd:enumeration value="26 - PSC Certification Fee"/>
                    <xsd:enumeration value="27 - Rural Cooperative Tax"/>
                    <xsd:enumeration value="28 - Racing Pari-Mutuel Tax"/>
                    <xsd:enumeration value="29 - Racing License Tax"/>
                    <xsd:enumeration value="30 - Racing Admission Tax"/>
                    <xsd:enumeration value="31 - Radioactive Waste Tax"/>
                    <xsd:enumeration value="32 - Insurance Tax"/>
                    <xsd:enumeration value="33 - PSC Commission Assessment"/>
                    <xsd:enumeration value="34 - Omitted Intangible Tax"/>
                    <xsd:enumeration value="35 - Public Service Company Tax"/>
                    <xsd:enumeration value="36 - Irregular Route Truck Tax"/>
                    <xsd:enumeration value="37 - Railroad Carline Company Tax"/>
                    <xsd:enumeration value="38 - Nonresident Watercraft Tax"/>
                    <xsd:enumeration value="39 - Building and Loan Association Tax"/>
                    <xsd:enumeration value="40 - Marginal Accounts Tax"/>
                    <xsd:enumeration value="41 - Distilled Spirits – Ad Valorem"/>
                    <xsd:enumeration value="42 - Abandoned Property"/>
                    <xsd:enumeration value="43 - TVA – In Lieu of Tax"/>
                    <xsd:enumeration value="44 - FHA – In Lieu of Tax"/>
                    <xsd:enumeration value="45 - Firefighter/Law Enforcement Fund"/>
                    <xsd:enumeration value="46 - Inheritance and Estate Tax"/>
                    <xsd:enumeration value="47 - Volunteer Fire Department Aid Fund"/>
                    <xsd:enumeration value="48 - Bank Deposits Tax"/>
                    <xsd:enumeration value="49 - General Real Property Tax"/>
                    <xsd:enumeration value="50 - General Tangible Property Tax"/>
                    <xsd:enumeration value="51 - General Intangible Property Tax"/>
                    <xsd:enumeration value="52 - Delinquent Property Tax"/>
                    <xsd:enumeration value="53 - Administrative and Court Costs"/>
                    <xsd:enumeration value="54 - Gasoline Tax"/>
                    <xsd:enumeration value="55 - Special Fuels Tax"/>
                    <xsd:enumeration value="56 - Liquefied Petroleum Tax"/>
                    <xsd:enumeration value="57 - Oil Production Tax"/>
                    <xsd:enumeration value="58 - Revenue Undetermined Receipts"/>
                    <xsd:enumeration value="59 - Motor Vehicle Usage Tax"/>
                    <xsd:enumeration value="60 - Motor Vehicle Rental Usage Tax"/>
                    <xsd:enumeration value="61 - Minerals Severance Tax"/>
                    <xsd:enumeration value="62 - Natural Gas Severance Tax"/>
                    <xsd:enumeration value="63 - Hazardous Waste Assessment"/>
                    <xsd:enumeration value="64 - Motor Vehicles Tax – Normal Use"/>
                    <xsd:enumeration value="65 - Distilled Spirits Floor Stocks Tax"/>
                    <xsd:enumeration value="66 - Beer Floor Stocks Tax"/>
                    <xsd:enumeration value="67 - Wine Floor Stocks Tax"/>
                    <xsd:enumeration value="68 - Spouse Abuse Shelter Fund"/>
                    <xsd:enumeration value="69 - Judgment Penalty Fee"/>
                    <xsd:enumeration value="70 - PVA – Deputy Cost (Local)"/>
                    <xsd:enumeration value="71 - PVA – Settlement"/>
                    <xsd:enumeration value="72 - PVA – Suspense"/>
                    <xsd:enumeration value="73 - Alcohol Producer License Tax"/>
                    <xsd:enumeration value="74 - Special Fuels Floor Stock Tax"/>
                    <xsd:enumeration value="75 - Offers in Settlement Escrow"/>
                    <xsd:enumeration value="76 - Omitted Tangible Property Tax"/>
                    <xsd:enumeration value="77 - Petroleum Storage Environmental Fee"/>
                    <xsd:enumeration value="78 - Waste Tire Trust Fund"/>
                    <xsd:enumeration value="79 - Apportioned Vehicle Property Tax"/>
                    <xsd:enumeration value="80 - Unmined Coal Property Tax"/>
                    <xsd:enumeration value="81 - Breeder’s Award Fund"/>
                    <xsd:enumeration value="82 - Health Care Provider Tax"/>
                    <xsd:enumeration value="83 - Marijuana and Controlled Substance Tax"/>
                    <xsd:enumeration value="84 - Unhonored Check Penalty"/>
                    <xsd:enumeration value="85 - CARS 202 Account"/>
                    <xsd:enumeration value="86 - Heritage Land Conservation Fund"/>
                    <xsd:enumeration value="87 - Criminal Investigation Escrow"/>
                    <xsd:enumeration value="88 - Bank Franchise Tax"/>
                    <xsd:enumeration value="89 - Concealed Weapons Tax"/>
                    <xsd:enumeration value="90 - Lottery Tax"/>
                    <xsd:enumeration value="91 - Collection Agency – Direct Pay"/>
                    <xsd:enumeration value="92 - Motor Fuels Transporters Tax"/>
                    <xsd:enumeration value="93 - Child Support"/>
                    <xsd:enumeration value="94 - Environmental Remediation"/>
                    <xsd:enumeration value="95 - Utilities Gross Receipts License Tax"/>
                    <xsd:enumeration value="96 -  Future use"/>
                    <xsd:enumeration value="97 -  Future use"/>
                    <xsd:enumeration value="98 -  Future use"/>
                    <xsd:enumeration value="99 -  Future use"/>
                    <xsd:enumeration value="100 - Transient Room Tax"/>
                    <xsd:enumeration value="101 - Other Tobacco Products and Snuff"/>
                    <xsd:enumeration value="102 - Telecommunications Tax"/>
                    <xsd:enumeration value="103 - Sales Tax Equine Breeders"/>
                    <xsd:enumeration value="104 -  Telecommunications Property Tax"/>
                    <xsd:enumeration value="105 - Commercial Watercraft Tax"/>
                    <xsd:enumeration value="106 - Cigarette Papers Tax"/>
                    <xsd:enumeration value="107 - Affordable Housing Fee"/>
                    <xsd:enumeration value="108  - Advanced Deposit Wagering Tax"/>
                    <xsd:enumeration value="109 - Commercial Mobile Radio  Service"/>
                    <xsd:enumeration value="110 - Municipal Solids"/>
                    <xsd:enumeration value="998 – All Taxes"/>
                    <xsd:enumeration value="999 - None"/>
                  </xsd:restriction>
                </xsd:simpleType>
              </xsd:element>
            </xsd:sequence>
          </xsd:extension>
        </xsd:complexContent>
      </xsd:complexType>
    </xsd:element>
    <xsd:element name="Status_x0020_Date" ma:index="6" nillable="true" ma:displayName="Issuance Date" ma:description="The effective date of the document" ma:format="DateOnly" ma:internalName="Status_x0020_Date">
      <xsd:simpleType>
        <xsd:restriction base="dms:DateTime"/>
      </xsd:simpleType>
    </xsd:element>
    <xsd:element name="Expiration_x0020_Date0" ma:index="7" nillable="true" ma:displayName="Expiration Date" ma:description="The date the document was superseded or will expire" ma:format="DateOnly" ma:internalName="Expiration_x0020_Date0">
      <xsd:simpleType>
        <xsd:restriction base="dms:DateTime"/>
      </xsd:simpleType>
    </xsd:element>
    <xsd:element name="Comments_x002f_Notes" ma:index="8" nillable="true" ma:displayName="Keywords" ma:description="List words to describe the document, to assist with searching, separated by commas." ma:internalName="Comments_x002f_Notes">
      <xsd:simpleType>
        <xsd:restriction base="dms:Text">
          <xsd:maxLength value="255"/>
        </xsd:restriction>
      </xsd:simpleType>
    </xsd:element>
    <xsd:element name="Document_x0020_Owner" ma:index="9" nillable="true" ma:displayName="Document Owner" ma:description="Person primarily responsible for the document"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 ma:index="22" nillable="true" ma:displayName="Publication" ma:default="Internal" ma:format="Dropdown" ma:internalName="Publication">
      <xsd:simpleType>
        <xsd:restriction base="dms:Choice">
          <xsd:enumeration value="Internal"/>
          <xsd:enumeration value="Public"/>
        </xsd:restriction>
      </xsd:simpleType>
    </xsd:element>
    <xsd:element name="New_x0020_Tax_x0020_Type" ma:index="23" nillable="true" ma:displayName="Tax Type" ma:internalName="New_x0020_Tax_x0020_Type">
      <xsd:complexType>
        <xsd:complexContent>
          <xsd:extension base="dms:MultiChoice">
            <xsd:sequence>
              <xsd:element name="Value" maxOccurs="unbounded" minOccurs="0" nillable="true">
                <xsd:simpleType>
                  <xsd:restriction base="dms:Choice">
                    <xsd:enumeration value="All"/>
                    <xsd:enumeration value="None"/>
                    <xsd:enumeration value="Administrative"/>
                    <xsd:enumeration value="Alcohol"/>
                    <xsd:enumeration value="Bank Franchise Tax"/>
                    <xsd:enumeration value="Cigarette"/>
                    <xsd:enumeration value="Collections"/>
                    <xsd:enumeration value="Corporation Income"/>
                    <xsd:enumeration value="Corporation License"/>
                    <xsd:enumeration value="Employers Withholding"/>
                    <xsd:enumeration value="Fiduciary"/>
                    <xsd:enumeration value="Funds"/>
                    <xsd:enumeration value="Gasoline and Special Fuels"/>
                    <xsd:enumeration value="General Property"/>
                    <xsd:enumeration value="General Real Property"/>
                    <xsd:enumeration value="Individual Income"/>
                    <xsd:enumeration value="Inheritance and Estate"/>
                    <xsd:enumeration value="Insurance Premiums/Surcharge"/>
                    <xsd:enumeration value="Intangible Property"/>
                    <xsd:enumeration value="Limited Liability Entity"/>
                    <xsd:enumeration value="Miscellaneous"/>
                    <xsd:enumeration value="Motor Vehicle"/>
                    <xsd:enumeration value="Non-resident Withholding"/>
                    <xsd:enumeration value="Pari-Mutuel Betting"/>
                    <xsd:enumeration value="Public Service Company"/>
                    <xsd:enumeration value="Sales and Use"/>
                    <xsd:enumeration value="Tangible Property"/>
                    <xsd:enumeration value="Telecommunication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Expiration_x0020_Date0 xmlns="7e321fc4-19ae-4bf6-a368-fbf5df7dff1b">2023-10-01T04:00:00+00:00</Expiration_x0020_Date0>
    <Document_x0020_Owner xmlns="7e321fc4-19ae-4bf6-a368-fbf5df7dff1b">
      <UserInfo>
        <DisplayName>KLRAdded User</DisplayName>
        <AccountId>130</AccountId>
        <AccountType/>
      </UserInfo>
    </Document_x0020_Owner>
    <Status xmlns="7e321fc4-19ae-4bf6-a368-fbf5df7dff1b">Current</Status>
    <Comments_x002f_Notes xmlns="7e321fc4-19ae-4bf6-a368-fbf5df7dff1b">Corporation Unitary Combined and Consolidated, Corporation Income</Comments_x002f_Notes>
    <ShowRepairView xmlns="http://schemas.microsoft.com/sharepoint/v3" xsi:nil="true"/>
    <Status_x0020_Date xmlns="7e321fc4-19ae-4bf6-a368-fbf5df7dff1b">2019-10-01T04:00:00+00:00</Status_x0020_Date>
    <Main_x0020_Topic xmlns="7e321fc4-19ae-4bf6-a368-fbf5df7dff1b">Unitary Combined and Conolidated </Main_x0020_Topic>
    <Publication xmlns="7e321fc4-19ae-4bf6-a368-fbf5df7dff1b">Public</Publication>
    <ShowCombineView xmlns="http://schemas.microsoft.com/sharepoint/v3" xsi:nil="true"/>
    <Number xmlns="7e321fc4-19ae-4bf6-a368-fbf5df7dff1b" xsi:nil="true"/>
    <xd_ProgID xmlns="http://schemas.microsoft.com/sharepoint/v3" xsi:nil="true"/>
    <Type_x0020_of_x0020_Material xmlns="7e321fc4-19ae-4bf6-a368-fbf5df7dff1b">Training Manual</Type_x0020_of_x0020_Material>
    <Tax_x0020_Type xmlns="7e321fc4-19ae-4bf6-a368-fbf5df7dff1b" xsi:nil="true"/>
    <New_x0020_Tax_x0020_Type xmlns="7e321fc4-19ae-4bf6-a368-fbf5df7dff1b">
      <Value>Corporation Income</Value>
    </New_x0020_Tax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B95760-15C2-426F-9850-FA9056DF7CCE}"/>
</file>

<file path=customXml/itemProps2.xml><?xml version="1.0" encoding="utf-8"?>
<ds:datastoreItem xmlns:ds="http://schemas.openxmlformats.org/officeDocument/2006/customXml" ds:itemID="{55B4074B-63F7-4A51-B18E-8246E4110C6E}"/>
</file>

<file path=customXml/itemProps3.xml><?xml version="1.0" encoding="utf-8"?>
<ds:datastoreItem xmlns:ds="http://schemas.openxmlformats.org/officeDocument/2006/customXml" ds:itemID="{343C4251-B2E3-4BB5-A95D-572365DE537E}"/>
</file>

<file path=docProps/app.xml><?xml version="1.0" encoding="utf-8"?>
<Properties xmlns="http://schemas.openxmlformats.org/officeDocument/2006/extended-properties" xmlns:vt="http://schemas.openxmlformats.org/officeDocument/2006/docPropsVTypes">
  <TotalTime>5325</TotalTime>
  <Words>4541</Words>
  <Application>Microsoft Office PowerPoint</Application>
  <PresentationFormat>Widescreen</PresentationFormat>
  <Paragraphs>972</Paragraphs>
  <Slides>81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Arial</vt:lpstr>
      <vt:lpstr>Calibri</vt:lpstr>
      <vt:lpstr>Calibri Light</vt:lpstr>
      <vt:lpstr>Franklin Gothic Demi</vt:lpstr>
      <vt:lpstr>Franklin Gothic Medium</vt:lpstr>
      <vt:lpstr>Times New Roman</vt:lpstr>
      <vt:lpstr>Trebuchet MS</vt:lpstr>
      <vt:lpstr>Wingdings</vt:lpstr>
      <vt:lpstr>Office Theme</vt:lpstr>
      <vt:lpstr>Reporting Requirements for Multi-State Businesses</vt:lpstr>
      <vt:lpstr> </vt:lpstr>
      <vt:lpstr>Reporting for Multi-State Businesses</vt:lpstr>
      <vt:lpstr> </vt:lpstr>
      <vt:lpstr> </vt:lpstr>
      <vt:lpstr>PowerPoint Presentation</vt:lpstr>
      <vt:lpstr>Unitary Combined</vt:lpstr>
      <vt:lpstr>What Is a Unitary Business?</vt:lpstr>
      <vt:lpstr>What Is a Unitary Business?</vt:lpstr>
      <vt:lpstr>What Is a Unitary Business?</vt:lpstr>
      <vt:lpstr>Who is in the combined group?</vt:lpstr>
      <vt:lpstr>Who is in the combined group?</vt:lpstr>
      <vt:lpstr>PowerPoint Presentation</vt:lpstr>
      <vt:lpstr>Who is in the combined group?</vt:lpstr>
      <vt:lpstr>The combined group</vt:lpstr>
      <vt:lpstr>What is apportionable income?</vt:lpstr>
      <vt:lpstr>What is apportionable income?</vt:lpstr>
      <vt:lpstr>Unitary Combined</vt:lpstr>
      <vt:lpstr>Unitary Combined</vt:lpstr>
      <vt:lpstr>Unitary Combined</vt:lpstr>
      <vt:lpstr>Unitary Combined Example</vt:lpstr>
      <vt:lpstr>Unitary Combined Example</vt:lpstr>
      <vt:lpstr>Filing a Combined Return</vt:lpstr>
      <vt:lpstr>Filing a Combined Return</vt:lpstr>
      <vt:lpstr>Filing a Combined Return</vt:lpstr>
      <vt:lpstr>Filing a Combined Return</vt:lpstr>
      <vt:lpstr>Unitary Combined</vt:lpstr>
      <vt:lpstr>New Form: 720U</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Comprehensive Example</vt:lpstr>
      <vt:lpstr>Unitary Combined…unless</vt:lpstr>
      <vt:lpstr>Unitary Combined…unless</vt:lpstr>
      <vt:lpstr>Elective Consolidated</vt:lpstr>
      <vt:lpstr>Elective Consolidated</vt:lpstr>
      <vt:lpstr>Elective Consolidated</vt:lpstr>
      <vt:lpstr>Elective Consolidated—Election Form</vt:lpstr>
      <vt:lpstr>Elective Consolidated--Apportionment</vt:lpstr>
      <vt:lpstr>Elective Consolidated--Apportionment</vt:lpstr>
      <vt:lpstr>Elective Consolidated—Apportionment Example</vt:lpstr>
      <vt:lpstr>Elective Consolidated</vt:lpstr>
      <vt:lpstr>Elective Consolidated—Apportionment Example</vt:lpstr>
      <vt:lpstr>Elective Consolidated Example</vt:lpstr>
      <vt:lpstr>Elective Consolidated Return</vt:lpstr>
      <vt:lpstr>Elective Consolidated Return</vt:lpstr>
      <vt:lpstr>Elective Consolidated Return</vt:lpstr>
      <vt:lpstr>Elective Consolidated Return</vt:lpstr>
      <vt:lpstr>Filing an Elective Consolidated Return</vt:lpstr>
      <vt:lpstr>Filing an Elective Consolidated Return</vt:lpstr>
      <vt:lpstr>Filing an Elective Consolidated Return</vt:lpstr>
      <vt:lpstr>Example #1</vt:lpstr>
      <vt:lpstr>Example #1</vt:lpstr>
      <vt:lpstr>Example #2</vt:lpstr>
      <vt:lpstr>Example #2</vt:lpstr>
      <vt:lpstr>Example #3</vt:lpstr>
      <vt:lpstr>Example #3</vt:lpstr>
      <vt:lpstr>Example #4</vt:lpstr>
      <vt:lpstr>Example #4</vt:lpstr>
      <vt:lpstr>Questions, Comments, or Concerns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Mandatory Nexus is Dead…</dc:title>
  <dc:creator>Asher, Brad A (DOR)</dc:creator>
  <cp:lastModifiedBy>Asher, Brad A (DOR)</cp:lastModifiedBy>
  <cp:revision>205</cp:revision>
  <dcterms:created xsi:type="dcterms:W3CDTF">2019-02-04T19:25:54Z</dcterms:created>
  <dcterms:modified xsi:type="dcterms:W3CDTF">2019-09-27T13:40:47Z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0x01010100778CE00890380B4FBEA1B2D13FF059C4</vt:lpwstr>
  </property>
  <property fmtid="{D5CDD505-2E9C-101B-9397-08002B2CF9AE}" pid="3" name="Copy new and modified public documents">
    <vt:lpwstr>, </vt:lpwstr>
  </property>
  <property fmtid="{D5CDD505-2E9C-101B-9397-08002B2CF9AE}" pid="4" name="New Tax Type">
    <vt:lpwstr>;#Corporation Income;#</vt:lpwstr>
  </property>
</Properties>
</file>